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57" r:id="rId5"/>
    <p:sldId id="2145706718" r:id="rId6"/>
    <p:sldId id="2145706835" r:id="rId7"/>
    <p:sldId id="2145706659" r:id="rId8"/>
    <p:sldId id="2145706842" r:id="rId9"/>
    <p:sldId id="2145706848" r:id="rId10"/>
    <p:sldId id="2145706833" r:id="rId11"/>
    <p:sldId id="2145706845" r:id="rId12"/>
    <p:sldId id="2145706847" r:id="rId13"/>
    <p:sldId id="2145706720" r:id="rId14"/>
  </p:sldIdLst>
  <p:sldSz cx="12192000" cy="6858000"/>
  <p:notesSz cx="7010400" cy="9296400"/>
  <p:defaultTextStyle>
    <a:defPPr>
      <a:defRPr lang="en-V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1AEB1F-78C2-432D-9FA3-F20133C4A4D0}" v="5" dt="2024-01-18T18:50:30.5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60"/>
  </p:normalViewPr>
  <p:slideViewPr>
    <p:cSldViewPr snapToGrid="0">
      <p:cViewPr varScale="1">
        <p:scale>
          <a:sx n="81" d="100"/>
          <a:sy n="81" d="100"/>
        </p:scale>
        <p:origin x="595" y="4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kate Solomon" userId="8e75d4ea-8a66-4a3e-9206-174787c0af53" providerId="ADAL" clId="{251AEB1F-78C2-432D-9FA3-F20133C4A4D0}"/>
    <pc:docChg chg="undo custSel addSld delSld modSld sldOrd">
      <pc:chgData name="Makate Solomon" userId="8e75d4ea-8a66-4a3e-9206-174787c0af53" providerId="ADAL" clId="{251AEB1F-78C2-432D-9FA3-F20133C4A4D0}" dt="2024-01-18T19:00:43.017" v="1448" actId="2711"/>
      <pc:docMkLst>
        <pc:docMk/>
      </pc:docMkLst>
      <pc:sldChg chg="modSp mod ord">
        <pc:chgData name="Makate Solomon" userId="8e75d4ea-8a66-4a3e-9206-174787c0af53" providerId="ADAL" clId="{251AEB1F-78C2-432D-9FA3-F20133C4A4D0}" dt="2024-01-18T18:39:03.303" v="914" actId="6549"/>
        <pc:sldMkLst>
          <pc:docMk/>
          <pc:sldMk cId="3956207677" sldId="2145706833"/>
        </pc:sldMkLst>
        <pc:spChg chg="mod">
          <ac:chgData name="Makate Solomon" userId="8e75d4ea-8a66-4a3e-9206-174787c0af53" providerId="ADAL" clId="{251AEB1F-78C2-432D-9FA3-F20133C4A4D0}" dt="2024-01-18T18:39:03.303" v="914" actId="6549"/>
          <ac:spMkLst>
            <pc:docMk/>
            <pc:sldMk cId="3956207677" sldId="2145706833"/>
            <ac:spMk id="4" creationId="{50374C30-E79B-F1D9-276D-552C9C2FBEBD}"/>
          </ac:spMkLst>
        </pc:spChg>
      </pc:sldChg>
      <pc:sldChg chg="modSp mod">
        <pc:chgData name="Makate Solomon" userId="8e75d4ea-8a66-4a3e-9206-174787c0af53" providerId="ADAL" clId="{251AEB1F-78C2-432D-9FA3-F20133C4A4D0}" dt="2024-01-18T18:32:06.762" v="688" actId="6549"/>
        <pc:sldMkLst>
          <pc:docMk/>
          <pc:sldMk cId="2988066869" sldId="2145706842"/>
        </pc:sldMkLst>
        <pc:spChg chg="mod">
          <ac:chgData name="Makate Solomon" userId="8e75d4ea-8a66-4a3e-9206-174787c0af53" providerId="ADAL" clId="{251AEB1F-78C2-432D-9FA3-F20133C4A4D0}" dt="2024-01-18T18:32:06.762" v="688" actId="6549"/>
          <ac:spMkLst>
            <pc:docMk/>
            <pc:sldMk cId="2988066869" sldId="2145706842"/>
            <ac:spMk id="5" creationId="{1FCC4182-3208-BFA7-CE93-E14F5EA724EA}"/>
          </ac:spMkLst>
        </pc:spChg>
      </pc:sldChg>
      <pc:sldChg chg="modSp mod">
        <pc:chgData name="Makate Solomon" userId="8e75d4ea-8a66-4a3e-9206-174787c0af53" providerId="ADAL" clId="{251AEB1F-78C2-432D-9FA3-F20133C4A4D0}" dt="2024-01-18T18:59:59.309" v="1445" actId="2711"/>
        <pc:sldMkLst>
          <pc:docMk/>
          <pc:sldMk cId="1507341046" sldId="2145706845"/>
        </pc:sldMkLst>
        <pc:spChg chg="mod">
          <ac:chgData name="Makate Solomon" userId="8e75d4ea-8a66-4a3e-9206-174787c0af53" providerId="ADAL" clId="{251AEB1F-78C2-432D-9FA3-F20133C4A4D0}" dt="2024-01-18T18:59:59.309" v="1445" actId="2711"/>
          <ac:spMkLst>
            <pc:docMk/>
            <pc:sldMk cId="1507341046" sldId="2145706845"/>
            <ac:spMk id="4" creationId="{CEC98500-54EB-941E-FD59-996CC80F80B7}"/>
          </ac:spMkLst>
        </pc:spChg>
      </pc:sldChg>
      <pc:sldChg chg="modSp del mod">
        <pc:chgData name="Makate Solomon" userId="8e75d4ea-8a66-4a3e-9206-174787c0af53" providerId="ADAL" clId="{251AEB1F-78C2-432D-9FA3-F20133C4A4D0}" dt="2024-01-18T18:03:15.496" v="50" actId="47"/>
        <pc:sldMkLst>
          <pc:docMk/>
          <pc:sldMk cId="2287152224" sldId="2145706846"/>
        </pc:sldMkLst>
        <pc:spChg chg="mod">
          <ac:chgData name="Makate Solomon" userId="8e75d4ea-8a66-4a3e-9206-174787c0af53" providerId="ADAL" clId="{251AEB1F-78C2-432D-9FA3-F20133C4A4D0}" dt="2024-01-18T18:02:53.240" v="44" actId="21"/>
          <ac:spMkLst>
            <pc:docMk/>
            <pc:sldMk cId="2287152224" sldId="2145706846"/>
            <ac:spMk id="4" creationId="{CEC98500-54EB-941E-FD59-996CC80F80B7}"/>
          </ac:spMkLst>
        </pc:spChg>
      </pc:sldChg>
      <pc:sldChg chg="modSp mod">
        <pc:chgData name="Makate Solomon" userId="8e75d4ea-8a66-4a3e-9206-174787c0af53" providerId="ADAL" clId="{251AEB1F-78C2-432D-9FA3-F20133C4A4D0}" dt="2024-01-18T19:00:43.017" v="1448" actId="2711"/>
        <pc:sldMkLst>
          <pc:docMk/>
          <pc:sldMk cId="2249504904" sldId="2145706847"/>
        </pc:sldMkLst>
        <pc:spChg chg="mod">
          <ac:chgData name="Makate Solomon" userId="8e75d4ea-8a66-4a3e-9206-174787c0af53" providerId="ADAL" clId="{251AEB1F-78C2-432D-9FA3-F20133C4A4D0}" dt="2024-01-18T19:00:43.017" v="1448" actId="2711"/>
          <ac:spMkLst>
            <pc:docMk/>
            <pc:sldMk cId="2249504904" sldId="2145706847"/>
            <ac:spMk id="4" creationId="{CEC98500-54EB-941E-FD59-996CC80F80B7}"/>
          </ac:spMkLst>
        </pc:spChg>
      </pc:sldChg>
      <pc:sldChg chg="modSp add mod">
        <pc:chgData name="Makate Solomon" userId="8e75d4ea-8a66-4a3e-9206-174787c0af53" providerId="ADAL" clId="{251AEB1F-78C2-432D-9FA3-F20133C4A4D0}" dt="2024-01-18T18:36:59.720" v="860" actId="20577"/>
        <pc:sldMkLst>
          <pc:docMk/>
          <pc:sldMk cId="768056094" sldId="2145706848"/>
        </pc:sldMkLst>
        <pc:spChg chg="mod">
          <ac:chgData name="Makate Solomon" userId="8e75d4ea-8a66-4a3e-9206-174787c0af53" providerId="ADAL" clId="{251AEB1F-78C2-432D-9FA3-F20133C4A4D0}" dt="2024-01-18T18:36:59.720" v="860" actId="20577"/>
          <ac:spMkLst>
            <pc:docMk/>
            <pc:sldMk cId="768056094" sldId="2145706848"/>
            <ac:spMk id="4" creationId="{50374C30-E79B-F1D9-276D-552C9C2FBEB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CEC7A9-28A3-9AF1-DDF8-95FC2C02739B}"/>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9FD11E3F-3BBB-0590-8701-8980CD77BF8C}"/>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CA04809-080B-4C8F-9A2F-452F19E3065D}" type="datetimeFigureOut">
              <a:rPr lang="en-ZA" smtClean="0"/>
              <a:t>2024/01/18</a:t>
            </a:fld>
            <a:endParaRPr lang="en-ZA"/>
          </a:p>
        </p:txBody>
      </p:sp>
      <p:sp>
        <p:nvSpPr>
          <p:cNvPr id="4" name="Footer Placeholder 3">
            <a:extLst>
              <a:ext uri="{FF2B5EF4-FFF2-40B4-BE49-F238E27FC236}">
                <a16:creationId xmlns:a16="http://schemas.microsoft.com/office/drawing/2014/main" id="{BBA3FB52-8502-3B08-25B6-EFB2C42712DD}"/>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B678BF55-8BA1-9ED0-66E1-4B2048BD04FC}"/>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E321925-D7E1-4D00-9F18-2B4ED1803CE7}" type="slidenum">
              <a:rPr lang="en-ZA" smtClean="0"/>
              <a:t>‹#›</a:t>
            </a:fld>
            <a:endParaRPr lang="en-ZA"/>
          </a:p>
        </p:txBody>
      </p:sp>
    </p:spTree>
    <p:extLst>
      <p:ext uri="{BB962C8B-B14F-4D97-AF65-F5344CB8AC3E}">
        <p14:creationId xmlns:p14="http://schemas.microsoft.com/office/powerpoint/2010/main" val="789457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VI"/>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35AB879-45E7-49E3-B6A0-F208C48EB960}" type="datetimeFigureOut">
              <a:rPr lang="en-VI" smtClean="0"/>
              <a:t>01/18/2024</a:t>
            </a:fld>
            <a:endParaRPr lang="en-VI"/>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VI"/>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I"/>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VI"/>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1A03F3B-6ECC-475E-BE81-A32D449A22DB}" type="slidenum">
              <a:rPr lang="en-VI" smtClean="0"/>
              <a:t>‹#›</a:t>
            </a:fld>
            <a:endParaRPr lang="en-VI"/>
          </a:p>
        </p:txBody>
      </p:sp>
    </p:spTree>
    <p:extLst>
      <p:ext uri="{BB962C8B-B14F-4D97-AF65-F5344CB8AC3E}">
        <p14:creationId xmlns:p14="http://schemas.microsoft.com/office/powerpoint/2010/main" val="3276197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D96E21E-6D6E-4520-83B0-34502777460E}"/>
              </a:ext>
            </a:extLst>
          </p:cNvPr>
          <p:cNvSpPr>
            <a:spLocks noGrp="1" noRot="1" noChangeAspect="1" noChangeArrowheads="1" noTextEdit="1"/>
          </p:cNvSpPr>
          <p:nvPr>
            <p:ph type="sldImg"/>
          </p:nvPr>
        </p:nvSpPr>
        <p:spPr>
          <a:xfrm>
            <a:off x="109538" y="757238"/>
            <a:ext cx="6729412" cy="3784600"/>
          </a:xfrm>
          <a:ln/>
        </p:spPr>
      </p:sp>
      <p:sp>
        <p:nvSpPr>
          <p:cNvPr id="14339" name="Rectangle 3">
            <a:extLst>
              <a:ext uri="{FF2B5EF4-FFF2-40B4-BE49-F238E27FC236}">
                <a16:creationId xmlns:a16="http://schemas.microsoft.com/office/drawing/2014/main" id="{A96C6B58-BCE4-4249-BE44-14A5AC5A71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40B9556E-22B1-44D2-893A-AE4A2EDA7784}"/>
              </a:ext>
            </a:extLst>
          </p:cNvPr>
          <p:cNvSpPr>
            <a:spLocks noGrp="1"/>
          </p:cNvSpPr>
          <p:nvPr>
            <p:ph type="ftr" sz="quarter" idx="4"/>
          </p:nvPr>
        </p:nvSpPr>
        <p:spPr/>
        <p:txBody>
          <a:bodyPr/>
          <a:lstStyle/>
          <a:p>
            <a:pPr>
              <a:defRPr/>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1A03F3B-6ECC-475E-BE81-A32D449A22DB}" type="slidenum">
              <a:rPr lang="en-VI" smtClean="0"/>
              <a:t>4</a:t>
            </a:fld>
            <a:endParaRPr lang="en-VI"/>
          </a:p>
        </p:txBody>
      </p:sp>
    </p:spTree>
    <p:extLst>
      <p:ext uri="{BB962C8B-B14F-4D97-AF65-F5344CB8AC3E}">
        <p14:creationId xmlns:p14="http://schemas.microsoft.com/office/powerpoint/2010/main" val="1244553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1A03F3B-6ECC-475E-BE81-A32D449A22DB}" type="slidenum">
              <a:rPr lang="en-VI" smtClean="0"/>
              <a:t>5</a:t>
            </a:fld>
            <a:endParaRPr lang="en-VI"/>
          </a:p>
        </p:txBody>
      </p:sp>
    </p:spTree>
    <p:extLst>
      <p:ext uri="{BB962C8B-B14F-4D97-AF65-F5344CB8AC3E}">
        <p14:creationId xmlns:p14="http://schemas.microsoft.com/office/powerpoint/2010/main" val="4182824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5C3951E-630B-4E83-8F94-318D9FB82768}"/>
              </a:ext>
            </a:extLst>
          </p:cNvPr>
          <p:cNvSpPr>
            <a:spLocks noGrp="1"/>
          </p:cNvSpPr>
          <p:nvPr>
            <p:ph type="sldNum" sz="quarter" idx="12"/>
          </p:nvPr>
        </p:nvSpPr>
        <p:spPr>
          <a:xfrm>
            <a:off x="8737601" y="6588052"/>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b="1">
                <a:solidFill>
                  <a:schemeClr val="bg1"/>
                </a:solidFill>
                <a:latin typeface="Arial" panose="020B0604020202020204" pitchFamily="34" charset="0"/>
                <a:cs typeface="Arial" panose="020B0604020202020204" pitchFamily="34" charset="0"/>
              </a:defRPr>
            </a:lvl1pPr>
          </a:lstStyle>
          <a:p>
            <a:pPr>
              <a:defRPr/>
            </a:pPr>
            <a:fld id="{C4EB9025-4637-4149-8F0E-BA50A7909C56}" type="slidenum">
              <a:rPr lang="en-US" altLang="en-US" smtClean="0"/>
              <a:pPr>
                <a:defRPr/>
              </a:pPr>
              <a:t>‹#›</a:t>
            </a:fld>
            <a:endParaRPr lang="en-US" altLang="en-US"/>
          </a:p>
        </p:txBody>
      </p:sp>
      <p:sp>
        <p:nvSpPr>
          <p:cNvPr id="4" name="Title 1">
            <a:extLst>
              <a:ext uri="{FF2B5EF4-FFF2-40B4-BE49-F238E27FC236}">
                <a16:creationId xmlns:a16="http://schemas.microsoft.com/office/drawing/2014/main" id="{7EE8426A-8BF5-4FB5-87D3-85075B2BA090}"/>
              </a:ext>
            </a:extLst>
          </p:cNvPr>
          <p:cNvSpPr>
            <a:spLocks noGrp="1"/>
          </p:cNvSpPr>
          <p:nvPr>
            <p:ph type="title"/>
          </p:nvPr>
        </p:nvSpPr>
        <p:spPr>
          <a:xfrm>
            <a:off x="609600" y="446567"/>
            <a:ext cx="10972800" cy="542262"/>
          </a:xfrm>
          <a:prstGeom prst="rect">
            <a:avLst/>
          </a:prstGeom>
        </p:spPr>
        <p:txBody>
          <a:bodyPr/>
          <a:lstStyle>
            <a:lvl1pPr>
              <a:defRPr sz="2400" b="1">
                <a:latin typeface="Arial" panose="020B0604020202020204" pitchFamily="34" charset="0"/>
                <a:cs typeface="Arial" panose="020B0604020202020204" pitchFamily="34" charset="0"/>
              </a:defRPr>
            </a:lvl1pPr>
          </a:lstStyle>
          <a:p>
            <a:r>
              <a:rPr lang="en-US"/>
              <a:t>Click to edit Master title style</a:t>
            </a:r>
          </a:p>
        </p:txBody>
      </p:sp>
      <p:sp>
        <p:nvSpPr>
          <p:cNvPr id="6" name="Content Placeholder 5">
            <a:extLst>
              <a:ext uri="{FF2B5EF4-FFF2-40B4-BE49-F238E27FC236}">
                <a16:creationId xmlns:a16="http://schemas.microsoft.com/office/drawing/2014/main" id="{E481D524-E8E3-4A62-A8F7-E279DD636560}"/>
              </a:ext>
            </a:extLst>
          </p:cNvPr>
          <p:cNvSpPr>
            <a:spLocks noGrp="1"/>
          </p:cNvSpPr>
          <p:nvPr>
            <p:ph sz="quarter" idx="13"/>
          </p:nvPr>
        </p:nvSpPr>
        <p:spPr>
          <a:xfrm>
            <a:off x="609601" y="1147763"/>
            <a:ext cx="10972800" cy="5118566"/>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340256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4BB3BB-9952-4F2F-8983-326E26723075}"/>
              </a:ext>
            </a:extLst>
          </p:cNvPr>
          <p:cNvSpPr>
            <a:spLocks noGrp="1"/>
          </p:cNvSpPr>
          <p:nvPr>
            <p:ph type="dt" sz="half" idx="10"/>
          </p:nvPr>
        </p:nvSpPr>
        <p:spPr>
          <a:xfrm>
            <a:off x="609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a:defRPr/>
            </a:pPr>
            <a:endParaRPr lang="en-US"/>
          </a:p>
        </p:txBody>
      </p:sp>
      <p:sp>
        <p:nvSpPr>
          <p:cNvPr id="3" name="Footer Placeholder 2">
            <a:extLst>
              <a:ext uri="{FF2B5EF4-FFF2-40B4-BE49-F238E27FC236}">
                <a16:creationId xmlns:a16="http://schemas.microsoft.com/office/drawing/2014/main" id="{1E0D6449-5AB4-458F-BE55-EAC80575E7C3}"/>
              </a:ext>
            </a:extLst>
          </p:cNvPr>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sz="1350">
                <a:latin typeface="+mn-lt"/>
                <a:ea typeface="+mn-ea"/>
                <a:cs typeface="+mn-cs"/>
              </a:defRPr>
            </a:lvl1pPr>
          </a:lstStyle>
          <a:p>
            <a:pPr>
              <a:defRPr/>
            </a:pPr>
            <a:endParaRPr lang="en-US"/>
          </a:p>
        </p:txBody>
      </p:sp>
      <p:sp>
        <p:nvSpPr>
          <p:cNvPr id="4" name="Slide Number Placeholder 3">
            <a:extLst>
              <a:ext uri="{FF2B5EF4-FFF2-40B4-BE49-F238E27FC236}">
                <a16:creationId xmlns:a16="http://schemas.microsoft.com/office/drawing/2014/main" id="{0126EEA2-A03C-4252-B599-391DD715982B}"/>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a:defRPr/>
            </a:pPr>
            <a:fld id="{A353EDE0-7BCA-4CDF-9A43-1C4B031A103C}" type="slidenum">
              <a:rPr lang="en-US"/>
              <a:pPr>
                <a:defRPr/>
              </a:pPr>
              <a:t>‹#›</a:t>
            </a:fld>
            <a:endParaRPr lang="en-US"/>
          </a:p>
        </p:txBody>
      </p:sp>
    </p:spTree>
    <p:extLst>
      <p:ext uri="{BB962C8B-B14F-4D97-AF65-F5344CB8AC3E}">
        <p14:creationId xmlns:p14="http://schemas.microsoft.com/office/powerpoint/2010/main" val="306949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882C7E67-1EE8-45B0-BDF4-FB621080F5D5}" type="slidenum">
              <a:rPr lang="en-US"/>
              <a:pPr>
                <a:defRPr/>
              </a:pPr>
              <a:t>‹#›</a:t>
            </a:fld>
            <a:endParaRPr lang="en-US"/>
          </a:p>
        </p:txBody>
      </p:sp>
    </p:spTree>
    <p:extLst>
      <p:ext uri="{BB962C8B-B14F-4D97-AF65-F5344CB8AC3E}">
        <p14:creationId xmlns:p14="http://schemas.microsoft.com/office/powerpoint/2010/main" val="41774430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163" r:id="rId1"/>
    <p:sldLayoutId id="2147485194" r:id="rId2"/>
    <p:sldLayoutId id="2147485195" r:id="rId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a:extLst>
              <a:ext uri="{FF2B5EF4-FFF2-40B4-BE49-F238E27FC236}">
                <a16:creationId xmlns:a16="http://schemas.microsoft.com/office/drawing/2014/main" id="{A80573D4-2A6F-4F6D-B4B6-B72DD9BC6958}"/>
              </a:ext>
            </a:extLst>
          </p:cNvPr>
          <p:cNvSpPr txBox="1">
            <a:spLocks noChangeArrowheads="1"/>
          </p:cNvSpPr>
          <p:nvPr/>
        </p:nvSpPr>
        <p:spPr bwMode="auto">
          <a:xfrm>
            <a:off x="3073400" y="1212851"/>
            <a:ext cx="5619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b="1" dirty="0">
                <a:solidFill>
                  <a:schemeClr val="bg1"/>
                </a:solidFill>
              </a:rPr>
              <a:t>PRESENTATION TITLE</a:t>
            </a:r>
          </a:p>
        </p:txBody>
      </p:sp>
      <p:sp>
        <p:nvSpPr>
          <p:cNvPr id="13315" name="TextBox 9">
            <a:extLst>
              <a:ext uri="{FF2B5EF4-FFF2-40B4-BE49-F238E27FC236}">
                <a16:creationId xmlns:a16="http://schemas.microsoft.com/office/drawing/2014/main" id="{00A16A83-B881-476D-BEB3-81CC50354D55}"/>
              </a:ext>
            </a:extLst>
          </p:cNvPr>
          <p:cNvSpPr txBox="1">
            <a:spLocks noChangeArrowheads="1"/>
          </p:cNvSpPr>
          <p:nvPr/>
        </p:nvSpPr>
        <p:spPr bwMode="auto">
          <a:xfrm>
            <a:off x="3073400" y="2298700"/>
            <a:ext cx="5619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dirty="0">
                <a:solidFill>
                  <a:schemeClr val="bg1"/>
                </a:solidFill>
              </a:rPr>
              <a:t>Presented by:	Name Surname</a:t>
            </a:r>
          </a:p>
          <a:p>
            <a:pPr eaLnBrk="1" hangingPunct="1"/>
            <a:r>
              <a:rPr lang="en-US" altLang="en-US" sz="1200" dirty="0">
                <a:solidFill>
                  <a:schemeClr val="bg1"/>
                </a:solidFill>
              </a:rPr>
              <a:t>Designation:		Director</a:t>
            </a:r>
          </a:p>
          <a:p>
            <a:pPr eaLnBrk="1" hangingPunct="1"/>
            <a:r>
              <a:rPr lang="en-US" altLang="en-US" sz="1200" dirty="0">
                <a:solidFill>
                  <a:schemeClr val="bg1"/>
                </a:solidFill>
              </a:rPr>
              <a:t>Directorate:		Communication Services</a:t>
            </a:r>
          </a:p>
          <a:p>
            <a:pPr eaLnBrk="1" hangingPunct="1"/>
            <a:endParaRPr lang="en-US" altLang="en-US" sz="1200" dirty="0">
              <a:solidFill>
                <a:schemeClr val="bg1"/>
              </a:solidFill>
            </a:endParaRPr>
          </a:p>
          <a:p>
            <a:pPr eaLnBrk="1" hangingPunct="1"/>
            <a:r>
              <a:rPr lang="en-US" altLang="en-US" sz="1200" dirty="0">
                <a:solidFill>
                  <a:schemeClr val="bg1"/>
                </a:solidFill>
              </a:rPr>
              <a:t>Date:			15 April 2019</a:t>
            </a:r>
          </a:p>
        </p:txBody>
      </p:sp>
      <p:pic>
        <p:nvPicPr>
          <p:cNvPr id="13316" name="Picture 2">
            <a:extLst>
              <a:ext uri="{FF2B5EF4-FFF2-40B4-BE49-F238E27FC236}">
                <a16:creationId xmlns:a16="http://schemas.microsoft.com/office/drawing/2014/main" id="{EBFF23C4-55C2-483C-A9B8-5A204096C9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058"/>
            <a:ext cx="12192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4">
            <a:extLst>
              <a:ext uri="{FF2B5EF4-FFF2-40B4-BE49-F238E27FC236}">
                <a16:creationId xmlns:a16="http://schemas.microsoft.com/office/drawing/2014/main" id="{B7489836-7404-435B-9D2C-4FEEFA5049FF}"/>
              </a:ext>
            </a:extLst>
          </p:cNvPr>
          <p:cNvSpPr txBox="1">
            <a:spLocks noChangeArrowheads="1"/>
          </p:cNvSpPr>
          <p:nvPr/>
        </p:nvSpPr>
        <p:spPr bwMode="auto">
          <a:xfrm>
            <a:off x="426720" y="564257"/>
            <a:ext cx="82664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dirty="0">
                <a:solidFill>
                  <a:schemeClr val="bg1"/>
                </a:solidFill>
              </a:rPr>
              <a:t>Water Services Drop Programmes</a:t>
            </a:r>
          </a:p>
          <a:p>
            <a:pPr eaLnBrk="1" hangingPunct="1"/>
            <a:r>
              <a:rPr lang="en-US" altLang="en-US" sz="1800" dirty="0">
                <a:solidFill>
                  <a:schemeClr val="bg1"/>
                </a:solidFill>
              </a:rPr>
              <a:t>2023 Reports: </a:t>
            </a:r>
            <a:r>
              <a:rPr lang="en-US" altLang="en-US" sz="1800" dirty="0">
                <a:solidFill>
                  <a:srgbClr val="FFFF00"/>
                </a:solidFill>
              </a:rPr>
              <a:t>Group 4  </a:t>
            </a:r>
            <a:r>
              <a:rPr lang="en-US" altLang="en-US" sz="1800" dirty="0">
                <a:solidFill>
                  <a:schemeClr val="bg1"/>
                </a:solidFill>
              </a:rPr>
              <a:t>Good/Excellent Performing Municipalities</a:t>
            </a:r>
          </a:p>
        </p:txBody>
      </p:sp>
      <p:sp>
        <p:nvSpPr>
          <p:cNvPr id="13318" name="TextBox 9">
            <a:extLst>
              <a:ext uri="{FF2B5EF4-FFF2-40B4-BE49-F238E27FC236}">
                <a16:creationId xmlns:a16="http://schemas.microsoft.com/office/drawing/2014/main" id="{E39E260D-7157-403F-BBCB-502ACABEBF34}"/>
              </a:ext>
            </a:extLst>
          </p:cNvPr>
          <p:cNvSpPr txBox="1">
            <a:spLocks noChangeArrowheads="1"/>
          </p:cNvSpPr>
          <p:nvPr/>
        </p:nvSpPr>
        <p:spPr bwMode="auto">
          <a:xfrm>
            <a:off x="504950" y="2971651"/>
            <a:ext cx="609917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dirty="0">
                <a:solidFill>
                  <a:schemeClr val="bg1"/>
                </a:solidFill>
              </a:rPr>
              <a:t>Facilitated by:	Mmakgang Enele</a:t>
            </a:r>
          </a:p>
          <a:p>
            <a:pPr eaLnBrk="1" hangingPunct="1"/>
            <a:r>
              <a:rPr lang="en-US" altLang="en-US" sz="1800" dirty="0">
                <a:solidFill>
                  <a:schemeClr val="bg1"/>
                </a:solidFill>
              </a:rPr>
              <a:t>Presented by:	Solomon Makate</a:t>
            </a:r>
          </a:p>
          <a:p>
            <a:pPr eaLnBrk="1" hangingPunct="1"/>
            <a:r>
              <a:rPr lang="en-US" altLang="en-US" sz="1800" dirty="0">
                <a:solidFill>
                  <a:schemeClr val="bg1"/>
                </a:solidFill>
              </a:rPr>
              <a:t>Designation:	</a:t>
            </a:r>
            <a:r>
              <a:rPr lang="en-US" altLang="en-US" sz="1800" dirty="0" err="1">
                <a:solidFill>
                  <a:schemeClr val="bg1"/>
                </a:solidFill>
              </a:rPr>
              <a:t>Director:DWR</a:t>
            </a:r>
            <a:endParaRPr lang="en-US" altLang="en-US" sz="1800" dirty="0">
              <a:solidFill>
                <a:schemeClr val="bg1"/>
              </a:solidFill>
            </a:endParaRPr>
          </a:p>
          <a:p>
            <a:pPr eaLnBrk="1" hangingPunct="1"/>
            <a:r>
              <a:rPr lang="en-US" altLang="en-US" sz="1800" dirty="0">
                <a:solidFill>
                  <a:schemeClr val="bg1"/>
                </a:solidFill>
              </a:rPr>
              <a:t>Department:	DWS</a:t>
            </a:r>
          </a:p>
          <a:p>
            <a:pPr eaLnBrk="1" hangingPunct="1"/>
            <a:r>
              <a:rPr lang="en-US" altLang="en-US" sz="1800" dirty="0">
                <a:solidFill>
                  <a:schemeClr val="bg1"/>
                </a:solidFill>
              </a:rPr>
              <a:t>                             </a:t>
            </a:r>
          </a:p>
          <a:p>
            <a:pPr eaLnBrk="1" hangingPunct="1"/>
            <a:r>
              <a:rPr lang="en-US" altLang="en-US" sz="1800" dirty="0">
                <a:solidFill>
                  <a:schemeClr val="bg1"/>
                </a:solidFill>
              </a:rPr>
              <a:t>18 January 2024</a:t>
            </a:r>
          </a:p>
          <a:p>
            <a:pPr eaLnBrk="1" hangingPunct="1"/>
            <a:endParaRPr lang="en-US" altLang="en-US" sz="1800" dirty="0">
              <a:solidFill>
                <a:schemeClr val="bg1"/>
              </a:solidFill>
            </a:endParaRPr>
          </a:p>
        </p:txBody>
      </p:sp>
      <p:sp>
        <p:nvSpPr>
          <p:cNvPr id="3" name="TextBox 2">
            <a:extLst>
              <a:ext uri="{FF2B5EF4-FFF2-40B4-BE49-F238E27FC236}">
                <a16:creationId xmlns:a16="http://schemas.microsoft.com/office/drawing/2014/main" id="{BB35991E-7EC6-FB52-1194-21233E3DFA15}"/>
              </a:ext>
            </a:extLst>
          </p:cNvPr>
          <p:cNvSpPr txBox="1"/>
          <p:nvPr/>
        </p:nvSpPr>
        <p:spPr>
          <a:xfrm>
            <a:off x="5294376" y="3593632"/>
            <a:ext cx="6491732" cy="1323439"/>
          </a:xfrm>
          <a:prstGeom prst="rect">
            <a:avLst/>
          </a:prstGeom>
          <a:noFill/>
        </p:spPr>
        <p:txBody>
          <a:bodyPr wrap="square">
            <a:spAutoFit/>
          </a:bodyPr>
          <a:lstStyle/>
          <a:p>
            <a:pPr>
              <a:defRPr/>
            </a:pPr>
            <a:r>
              <a:rPr lang="en-US" sz="2000" b="1">
                <a:solidFill>
                  <a:schemeClr val="bg1"/>
                </a:solidFill>
                <a:ea typeface="ＭＳ Ｐゴシック" panose="020B0600070205080204" pitchFamily="34" charset="-128"/>
                <a:cs typeface="Arial" panose="020B0604020202020204" pitchFamily="34" charset="0"/>
              </a:rPr>
              <a:t>Drinking Water (Blue Drop)</a:t>
            </a:r>
          </a:p>
          <a:p>
            <a:pPr>
              <a:defRPr/>
            </a:pPr>
            <a:r>
              <a:rPr lang="en-US" sz="2000" b="1">
                <a:solidFill>
                  <a:schemeClr val="bg1"/>
                </a:solidFill>
                <a:ea typeface="ＭＳ Ｐゴシック" panose="020B0600070205080204" pitchFamily="34" charset="-128"/>
                <a:cs typeface="Arial" panose="020B0604020202020204" pitchFamily="34" charset="0"/>
              </a:rPr>
              <a:t>Wastewater (Green Drop)</a:t>
            </a:r>
          </a:p>
          <a:p>
            <a:pPr>
              <a:defRPr/>
            </a:pPr>
            <a:r>
              <a:rPr lang="en-US" sz="2000" b="1">
                <a:solidFill>
                  <a:schemeClr val="bg1"/>
                </a:solidFill>
                <a:ea typeface="ＭＳ Ｐゴシック" panose="020B0600070205080204" pitchFamily="34" charset="-128"/>
                <a:cs typeface="Arial" panose="020B0604020202020204" pitchFamily="34" charset="0"/>
              </a:rPr>
              <a:t>Water Conservation and Demand Management (No Drop)</a:t>
            </a:r>
          </a:p>
          <a:p>
            <a:pPr>
              <a:defRPr/>
            </a:pPr>
            <a:r>
              <a:rPr lang="en-US" sz="2000" b="1">
                <a:solidFill>
                  <a:schemeClr val="bg1"/>
                </a:solidFill>
                <a:ea typeface="ＭＳ Ｐゴシック" panose="020B0600070205080204" pitchFamily="34" charset="-128"/>
                <a:cs typeface="Arial" panose="020B0604020202020204" pitchFamily="34" charset="0"/>
              </a:rPr>
              <a:t> </a:t>
            </a:r>
          </a:p>
        </p:txBody>
      </p:sp>
      <p:sp>
        <p:nvSpPr>
          <p:cNvPr id="2" name="TextBox 1">
            <a:extLst>
              <a:ext uri="{FF2B5EF4-FFF2-40B4-BE49-F238E27FC236}">
                <a16:creationId xmlns:a16="http://schemas.microsoft.com/office/drawing/2014/main" id="{7D1F6405-F23F-BFBF-38BF-FBFA2B702474}"/>
              </a:ext>
            </a:extLst>
          </p:cNvPr>
          <p:cNvSpPr txBox="1"/>
          <p:nvPr/>
        </p:nvSpPr>
        <p:spPr>
          <a:xfrm>
            <a:off x="504950" y="1918787"/>
            <a:ext cx="8559538" cy="461665"/>
          </a:xfrm>
          <a:prstGeom prst="rect">
            <a:avLst/>
          </a:prstGeom>
          <a:noFill/>
        </p:spPr>
        <p:txBody>
          <a:bodyPr wrap="square" rtlCol="0">
            <a:spAutoFit/>
          </a:bodyPr>
          <a:lstStyle/>
          <a:p>
            <a:r>
              <a:rPr lang="en-ZA" sz="2400" dirty="0">
                <a:solidFill>
                  <a:schemeClr val="bg1"/>
                </a:solidFill>
              </a:rPr>
              <a:t>Action plan to address 2023 Blue, Green and No Drop results </a:t>
            </a:r>
          </a:p>
        </p:txBody>
      </p:sp>
    </p:spTree>
    <p:extLst>
      <p:ext uri="{BB962C8B-B14F-4D97-AF65-F5344CB8AC3E}">
        <p14:creationId xmlns:p14="http://schemas.microsoft.com/office/powerpoint/2010/main" val="698416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91F093-D90C-7207-5566-4E51906CD4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83750489-B709-008E-ACED-B042F3EB63C8}"/>
              </a:ext>
            </a:extLst>
          </p:cNvPr>
          <p:cNvSpPr txBox="1"/>
          <p:nvPr/>
        </p:nvSpPr>
        <p:spPr>
          <a:xfrm>
            <a:off x="257225" y="990602"/>
            <a:ext cx="11757196" cy="6401753"/>
          </a:xfrm>
          <a:prstGeom prst="rect">
            <a:avLst/>
          </a:prstGeom>
          <a:noFill/>
        </p:spPr>
        <p:txBody>
          <a:bodyPr wrap="square">
            <a:spAutoFit/>
          </a:bodyPr>
          <a:lstStyle/>
          <a:p>
            <a:pPr marL="342900" indent="-342900" algn="just">
              <a:spcBef>
                <a:spcPts val="1200"/>
              </a:spcBef>
              <a:buFont typeface="+mj-lt"/>
              <a:buAutoNum type="arabicPeriod"/>
            </a:pPr>
            <a:r>
              <a:rPr lang="en-US" sz="1800" dirty="0">
                <a:solidFill>
                  <a:schemeClr val="tx1"/>
                </a:solidFill>
                <a:effectLst/>
                <a:ea typeface="Times New Roman" panose="02020603050405020304" pitchFamily="18" charset="0"/>
                <a:cs typeface="Arial" panose="020B0604020202020204" pitchFamily="34" charset="0"/>
              </a:rPr>
              <a:t>JB </a:t>
            </a:r>
            <a:r>
              <a:rPr lang="en-US" dirty="0">
                <a:ea typeface="Times New Roman" panose="02020603050405020304" pitchFamily="18" charset="0"/>
                <a:cs typeface="Arial" panose="020B0604020202020204" pitchFamily="34" charset="0"/>
              </a:rPr>
              <a:t>Marks LM</a:t>
            </a:r>
          </a:p>
          <a:p>
            <a:pPr marL="342900" indent="-342900" algn="just">
              <a:spcBef>
                <a:spcPts val="1200"/>
              </a:spcBef>
              <a:buFont typeface="+mj-lt"/>
              <a:buAutoNum type="arabicPeriod"/>
            </a:pPr>
            <a:r>
              <a:rPr lang="en-US" sz="1800" dirty="0">
                <a:solidFill>
                  <a:schemeClr val="tx1"/>
                </a:solidFill>
                <a:effectLst/>
                <a:ea typeface="Times New Roman" panose="02020603050405020304" pitchFamily="18" charset="0"/>
                <a:cs typeface="Arial" panose="020B0604020202020204" pitchFamily="34" charset="0"/>
              </a:rPr>
              <a:t>City of Cape Town Metro</a:t>
            </a:r>
          </a:p>
          <a:p>
            <a:pPr marL="342900" indent="-342900" algn="just">
              <a:spcBef>
                <a:spcPts val="1200"/>
              </a:spcBef>
              <a:buFont typeface="+mj-lt"/>
              <a:buAutoNum type="arabicPeriod"/>
            </a:pPr>
            <a:r>
              <a:rPr lang="en-US" dirty="0">
                <a:ea typeface="Times New Roman" panose="02020603050405020304" pitchFamily="18" charset="0"/>
                <a:cs typeface="Arial" panose="020B0604020202020204" pitchFamily="34" charset="0"/>
              </a:rPr>
              <a:t>Overstrand LM</a:t>
            </a:r>
          </a:p>
          <a:p>
            <a:pPr marL="342900" indent="-342900" algn="just">
              <a:spcBef>
                <a:spcPts val="1200"/>
              </a:spcBef>
              <a:buFont typeface="+mj-lt"/>
              <a:buAutoNum type="arabicPeriod"/>
            </a:pPr>
            <a:r>
              <a:rPr lang="en-US" sz="1800" dirty="0">
                <a:solidFill>
                  <a:schemeClr val="tx1"/>
                </a:solidFill>
                <a:effectLst/>
                <a:ea typeface="Times New Roman" panose="02020603050405020304" pitchFamily="18" charset="0"/>
                <a:cs typeface="Arial" panose="020B0604020202020204" pitchFamily="34" charset="0"/>
              </a:rPr>
              <a:t>uMgungundlovu DM</a:t>
            </a:r>
          </a:p>
          <a:p>
            <a:pPr marL="342900" indent="-342900" algn="just">
              <a:spcBef>
                <a:spcPts val="1200"/>
              </a:spcBef>
              <a:buFont typeface="+mj-lt"/>
              <a:buAutoNum type="arabicPeriod"/>
            </a:pPr>
            <a:r>
              <a:rPr lang="en-US" dirty="0" err="1">
                <a:ea typeface="Times New Roman" panose="02020603050405020304" pitchFamily="18" charset="0"/>
                <a:cs typeface="Arial" panose="020B0604020202020204" pitchFamily="34" charset="0"/>
              </a:rPr>
              <a:t>Witzenburg</a:t>
            </a:r>
            <a:r>
              <a:rPr lang="en-US" dirty="0">
                <a:ea typeface="Times New Roman" panose="02020603050405020304" pitchFamily="18" charset="0"/>
                <a:cs typeface="Arial" panose="020B0604020202020204" pitchFamily="34" charset="0"/>
              </a:rPr>
              <a:t> LM</a:t>
            </a:r>
          </a:p>
          <a:p>
            <a:pPr marL="342900" indent="-342900" algn="just">
              <a:spcBef>
                <a:spcPts val="1200"/>
              </a:spcBef>
              <a:buFont typeface="+mj-lt"/>
              <a:buAutoNum type="arabicPeriod"/>
            </a:pPr>
            <a:r>
              <a:rPr lang="en-US" sz="1800" dirty="0" err="1">
                <a:solidFill>
                  <a:schemeClr val="tx1"/>
                </a:solidFill>
                <a:effectLst/>
                <a:ea typeface="Times New Roman" panose="02020603050405020304" pitchFamily="18" charset="0"/>
                <a:cs typeface="Arial" panose="020B0604020202020204" pitchFamily="34" charset="0"/>
              </a:rPr>
              <a:t>Swartland</a:t>
            </a:r>
            <a:r>
              <a:rPr lang="en-US" sz="1800" dirty="0">
                <a:solidFill>
                  <a:schemeClr val="tx1"/>
                </a:solidFill>
                <a:effectLst/>
                <a:ea typeface="Times New Roman" panose="02020603050405020304" pitchFamily="18" charset="0"/>
                <a:cs typeface="Arial" panose="020B0604020202020204" pitchFamily="34" charset="0"/>
              </a:rPr>
              <a:t> LM</a:t>
            </a:r>
          </a:p>
          <a:p>
            <a:pPr marL="342900" indent="-342900" algn="just">
              <a:spcBef>
                <a:spcPts val="1200"/>
              </a:spcBef>
              <a:buFont typeface="+mj-lt"/>
              <a:buAutoNum type="arabicPeriod"/>
            </a:pPr>
            <a:r>
              <a:rPr lang="en-US" dirty="0" err="1">
                <a:ea typeface="Times New Roman" panose="02020603050405020304" pitchFamily="18" charset="0"/>
                <a:cs typeface="Arial" panose="020B0604020202020204" pitchFamily="34" charset="0"/>
              </a:rPr>
              <a:t>Mosselbay</a:t>
            </a:r>
            <a:r>
              <a:rPr lang="en-US" dirty="0">
                <a:ea typeface="Times New Roman" panose="02020603050405020304" pitchFamily="18" charset="0"/>
                <a:cs typeface="Arial" panose="020B0604020202020204" pitchFamily="34" charset="0"/>
              </a:rPr>
              <a:t> LM</a:t>
            </a:r>
          </a:p>
          <a:p>
            <a:pPr marL="342900" indent="-342900" algn="just">
              <a:spcBef>
                <a:spcPts val="1200"/>
              </a:spcBef>
              <a:buFont typeface="+mj-lt"/>
              <a:buAutoNum type="arabicPeriod"/>
            </a:pPr>
            <a:r>
              <a:rPr lang="en-US" dirty="0">
                <a:ea typeface="Times New Roman" panose="02020603050405020304" pitchFamily="18" charset="0"/>
                <a:cs typeface="Arial" panose="020B0604020202020204" pitchFamily="34" charset="0"/>
              </a:rPr>
              <a:t>City of Ekurhuleni Metro</a:t>
            </a:r>
          </a:p>
          <a:p>
            <a:pPr marL="342900" indent="-342900" algn="just">
              <a:spcBef>
                <a:spcPts val="1200"/>
              </a:spcBef>
              <a:buFont typeface="+mj-lt"/>
              <a:buAutoNum type="arabicPeriod"/>
            </a:pPr>
            <a:r>
              <a:rPr lang="en-US" dirty="0" err="1">
                <a:ea typeface="Times New Roman" panose="02020603050405020304" pitchFamily="18" charset="0"/>
                <a:cs typeface="Arial" panose="020B0604020202020204" pitchFamily="34" charset="0"/>
              </a:rPr>
              <a:t>Theewaterskloof</a:t>
            </a:r>
            <a:r>
              <a:rPr lang="en-US" dirty="0">
                <a:ea typeface="Times New Roman" panose="02020603050405020304" pitchFamily="18" charset="0"/>
                <a:cs typeface="Arial" panose="020B0604020202020204" pitchFamily="34" charset="0"/>
              </a:rPr>
              <a:t> LM</a:t>
            </a:r>
          </a:p>
          <a:p>
            <a:pPr marL="342900" indent="-342900" algn="just">
              <a:spcBef>
                <a:spcPts val="1200"/>
              </a:spcBef>
              <a:buFont typeface="+mj-lt"/>
              <a:buAutoNum type="arabicPeriod"/>
            </a:pPr>
            <a:r>
              <a:rPr lang="en-US" dirty="0">
                <a:ea typeface="Times New Roman" panose="02020603050405020304" pitchFamily="18" charset="0"/>
                <a:cs typeface="Arial" panose="020B0604020202020204" pitchFamily="34" charset="0"/>
              </a:rPr>
              <a:t>Bitou LM</a:t>
            </a:r>
          </a:p>
          <a:p>
            <a:pPr marL="342900" indent="-342900" algn="just">
              <a:spcBef>
                <a:spcPts val="1200"/>
              </a:spcBef>
              <a:buFont typeface="+mj-lt"/>
              <a:buAutoNum type="arabicPeriod"/>
            </a:pPr>
            <a:r>
              <a:rPr lang="en-US" dirty="0" err="1">
                <a:ea typeface="Times New Roman" panose="02020603050405020304" pitchFamily="18" charset="0"/>
                <a:cs typeface="Arial" panose="020B0604020202020204" pitchFamily="34" charset="0"/>
              </a:rPr>
              <a:t>Drakenstein</a:t>
            </a:r>
            <a:r>
              <a:rPr lang="en-US" dirty="0">
                <a:ea typeface="Times New Roman" panose="02020603050405020304" pitchFamily="18" charset="0"/>
                <a:cs typeface="Arial" panose="020B0604020202020204" pitchFamily="34" charset="0"/>
              </a:rPr>
              <a:t> LM</a:t>
            </a:r>
          </a:p>
          <a:p>
            <a:pPr marL="342900" indent="-342900" algn="just">
              <a:spcBef>
                <a:spcPts val="1200"/>
              </a:spcBef>
              <a:buFont typeface="+mj-lt"/>
              <a:buAutoNum type="arabicPeriod"/>
            </a:pPr>
            <a:r>
              <a:rPr lang="en-US" dirty="0" err="1">
                <a:ea typeface="Times New Roman" panose="02020603050405020304" pitchFamily="18" charset="0"/>
                <a:cs typeface="Arial" panose="020B0604020202020204" pitchFamily="34" charset="0"/>
              </a:rPr>
              <a:t>Sandanha</a:t>
            </a:r>
            <a:r>
              <a:rPr lang="en-US" dirty="0">
                <a:ea typeface="Times New Roman" panose="02020603050405020304" pitchFamily="18" charset="0"/>
                <a:cs typeface="Arial" panose="020B0604020202020204" pitchFamily="34" charset="0"/>
              </a:rPr>
              <a:t> Bay LM</a:t>
            </a:r>
          </a:p>
          <a:p>
            <a:pPr marL="285750" indent="-285750" algn="just">
              <a:spcBef>
                <a:spcPts val="1200"/>
              </a:spcBef>
              <a:buFont typeface="Arial" panose="020B0604020202020204" pitchFamily="34" charset="0"/>
              <a:buChar char="•"/>
            </a:pPr>
            <a:endParaRPr lang="en-US" dirty="0">
              <a:ea typeface="Times New Roman" panose="02020603050405020304" pitchFamily="18" charset="0"/>
              <a:cs typeface="Arial" panose="020B0604020202020204" pitchFamily="34" charset="0"/>
            </a:endParaRPr>
          </a:p>
          <a:p>
            <a:pPr marL="285750" indent="-285750" algn="just">
              <a:spcBef>
                <a:spcPts val="1200"/>
              </a:spcBef>
              <a:buFont typeface="Arial" panose="020B0604020202020204" pitchFamily="34" charset="0"/>
              <a:buChar char="•"/>
            </a:pPr>
            <a:endParaRPr lang="en-US" sz="1800" dirty="0">
              <a:solidFill>
                <a:schemeClr val="tx1"/>
              </a:solidFill>
              <a:effectLst/>
              <a:ea typeface="Times New Roman" panose="02020603050405020304" pitchFamily="18" charset="0"/>
              <a:cs typeface="Arial" panose="020B0604020202020204" pitchFamily="34" charset="0"/>
            </a:endParaRPr>
          </a:p>
          <a:p>
            <a:pPr marL="285750" indent="-285750" algn="just">
              <a:spcBef>
                <a:spcPts val="1200"/>
              </a:spcBef>
              <a:buFont typeface="Courier New" panose="02070309020205020404" pitchFamily="49" charset="0"/>
              <a:buChar char="o"/>
            </a:pPr>
            <a:endParaRPr lang="en-US" dirty="0">
              <a:cs typeface="Arial" panose="020B0604020202020204" pitchFamily="34" charset="0"/>
            </a:endParaRPr>
          </a:p>
        </p:txBody>
      </p:sp>
      <p:sp>
        <p:nvSpPr>
          <p:cNvPr id="4" name="Title 1">
            <a:extLst>
              <a:ext uri="{FF2B5EF4-FFF2-40B4-BE49-F238E27FC236}">
                <a16:creationId xmlns:a16="http://schemas.microsoft.com/office/drawing/2014/main" id="{FF46CF76-2552-FA46-1FFA-4C769266A64F}"/>
              </a:ext>
            </a:extLst>
          </p:cNvPr>
          <p:cNvSpPr txBox="1">
            <a:spLocks/>
          </p:cNvSpPr>
          <p:nvPr/>
        </p:nvSpPr>
        <p:spPr>
          <a:xfrm>
            <a:off x="174929" y="448478"/>
            <a:ext cx="11839492" cy="476808"/>
          </a:xfrm>
          <a:prstGeom prst="rect">
            <a:avLst/>
          </a:prstGeom>
          <a:solidFill>
            <a:schemeClr val="accent1">
              <a:lumMod val="40000"/>
              <a:lumOff val="6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t>Annexure 1: List of Municipalities for group 4</a:t>
            </a:r>
          </a:p>
        </p:txBody>
      </p:sp>
    </p:spTree>
    <p:extLst>
      <p:ext uri="{BB962C8B-B14F-4D97-AF65-F5344CB8AC3E}">
        <p14:creationId xmlns:p14="http://schemas.microsoft.com/office/powerpoint/2010/main" val="1201056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91F093-D90C-7207-5566-4E51906CD408}"/>
              </a:ext>
            </a:extLst>
          </p:cNvPr>
          <p:cNvSpPr>
            <a:spLocks noGrp="1"/>
          </p:cNvSpPr>
          <p:nvPr>
            <p:ph type="sldNum" sz="quarter" idx="12"/>
          </p:nvPr>
        </p:nvSpPr>
        <p:spPr>
          <a:xfrm>
            <a:off x="9347200" y="6412009"/>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Title 1">
            <a:extLst>
              <a:ext uri="{FF2B5EF4-FFF2-40B4-BE49-F238E27FC236}">
                <a16:creationId xmlns:a16="http://schemas.microsoft.com/office/drawing/2014/main" id="{CA741454-9BF6-F508-F671-B6F730B8F035}"/>
              </a:ext>
            </a:extLst>
          </p:cNvPr>
          <p:cNvSpPr txBox="1">
            <a:spLocks/>
          </p:cNvSpPr>
          <p:nvPr/>
        </p:nvSpPr>
        <p:spPr>
          <a:xfrm>
            <a:off x="0" y="368272"/>
            <a:ext cx="11887201" cy="482504"/>
          </a:xfrm>
          <a:prstGeom prst="rect">
            <a:avLst/>
          </a:prstGeom>
          <a:solidFill>
            <a:schemeClr val="accent1">
              <a:lumMod val="40000"/>
              <a:lumOff val="6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t>PART A :  Summary of key results (1)  </a:t>
            </a:r>
          </a:p>
        </p:txBody>
      </p:sp>
      <p:sp>
        <p:nvSpPr>
          <p:cNvPr id="6" name="TextBox 5">
            <a:extLst>
              <a:ext uri="{FF2B5EF4-FFF2-40B4-BE49-F238E27FC236}">
                <a16:creationId xmlns:a16="http://schemas.microsoft.com/office/drawing/2014/main" id="{03B75F16-DF2F-AAAC-16A4-09F561A23590}"/>
              </a:ext>
            </a:extLst>
          </p:cNvPr>
          <p:cNvSpPr txBox="1"/>
          <p:nvPr/>
        </p:nvSpPr>
        <p:spPr>
          <a:xfrm>
            <a:off x="0" y="793359"/>
            <a:ext cx="12192000" cy="6478697"/>
          </a:xfrm>
          <a:prstGeom prst="rect">
            <a:avLst/>
          </a:prstGeom>
          <a:noFill/>
          <a:ln>
            <a:noFill/>
          </a:ln>
        </p:spPr>
        <p:txBody>
          <a:bodyPr wrap="square" lIns="91440" tIns="45720" rIns="91440" bIns="45720" rtlCol="0" anchor="t">
            <a:spAutoFit/>
          </a:bodyPr>
          <a:lstStyle/>
          <a:p>
            <a:pPr marL="457200" indent="-282575">
              <a:spcBef>
                <a:spcPts val="400"/>
              </a:spcBef>
              <a:buFont typeface="Arial" panose="020B0604020202020204" pitchFamily="34" charset="0"/>
              <a:buChar char="•"/>
            </a:pPr>
            <a:endParaRPr lang="en-ZA" dirty="0"/>
          </a:p>
          <a:p>
            <a:pPr marL="174625">
              <a:spcBef>
                <a:spcPts val="400"/>
              </a:spcBef>
            </a:pPr>
            <a:r>
              <a:rPr lang="en-ZA" b="1" dirty="0"/>
              <a:t>Introduction</a:t>
            </a:r>
          </a:p>
          <a:p>
            <a:pPr marL="457200" indent="-282575">
              <a:spcBef>
                <a:spcPts val="400"/>
              </a:spcBef>
              <a:buFont typeface="Arial" panose="020B0604020202020204" pitchFamily="34" charset="0"/>
              <a:buChar char="•"/>
            </a:pPr>
            <a:r>
              <a:rPr lang="en-ZA" dirty="0"/>
              <a:t>This group consist of twelve municipalities which scored good or excellent on average across their water supply systems and/or wastewater systems in 2023 full Blue Drop and 2022 full Green Drop assessments</a:t>
            </a:r>
          </a:p>
          <a:p>
            <a:pPr marL="174625">
              <a:spcBef>
                <a:spcPts val="400"/>
              </a:spcBef>
            </a:pPr>
            <a:endParaRPr lang="en-ZA" dirty="0"/>
          </a:p>
          <a:p>
            <a:pPr marL="174625">
              <a:spcBef>
                <a:spcPts val="400"/>
              </a:spcBef>
            </a:pPr>
            <a:r>
              <a:rPr lang="en-US" b="1" dirty="0"/>
              <a:t>Key negative results</a:t>
            </a:r>
          </a:p>
          <a:p>
            <a:pPr marL="460375" indent="-285750">
              <a:spcBef>
                <a:spcPts val="400"/>
              </a:spcBef>
              <a:buFont typeface="Arial" panose="020B0604020202020204" pitchFamily="34" charset="0"/>
              <a:buChar char="•"/>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Some of the twelve municipalities had less than good or excellent scores for some of their water supply systems and wastewater systems</a:t>
            </a:r>
          </a:p>
          <a:p>
            <a:pPr marL="460375" indent="-285750">
              <a:spcBef>
                <a:spcPts val="400"/>
              </a:spcBef>
              <a:buFont typeface="Arial" panose="020B0604020202020204" pitchFamily="34" charset="0"/>
              <a:buChar char="•"/>
              <a:defRPr/>
            </a:pPr>
            <a:r>
              <a:rPr lang="en-ZA" dirty="0"/>
              <a:t>Of these 12 municipalities, 7 scored good/excellent for 2023 No Drop and 5 scored average</a:t>
            </a:r>
          </a:p>
          <a:p>
            <a:pPr marL="460375" indent="-285750">
              <a:spcBef>
                <a:spcPts val="400"/>
              </a:spcBef>
              <a:buFont typeface="Arial" panose="020B0604020202020204" pitchFamily="34" charset="0"/>
              <a:buChar char="•"/>
            </a:pPr>
            <a:r>
              <a:rPr lang="en-US" dirty="0"/>
              <a:t>Seven of the 12 municipalities scored unsatisfactory for operational monitoring (on-site daily testing)</a:t>
            </a:r>
          </a:p>
          <a:p>
            <a:pPr marL="460375" indent="-285750">
              <a:spcBef>
                <a:spcPts val="400"/>
              </a:spcBef>
              <a:buFont typeface="Arial" panose="020B0604020202020204" pitchFamily="34" charset="0"/>
              <a:buChar char="•"/>
            </a:pPr>
            <a:r>
              <a:rPr lang="en-US" dirty="0"/>
              <a:t>6 of the 12 municipalities had NRW of 30% or higher</a:t>
            </a:r>
          </a:p>
          <a:p>
            <a:pPr marL="460375" indent="-285750">
              <a:spcBef>
                <a:spcPts val="400"/>
              </a:spcBef>
              <a:buFont typeface="Arial" panose="020B0604020202020204" pitchFamily="34" charset="0"/>
              <a:buChar char="•"/>
            </a:pPr>
            <a:r>
              <a:rPr lang="en-US" dirty="0"/>
              <a:t>Four of the 12 municipalities’ wastewater infrastructure is in an average condition</a:t>
            </a:r>
          </a:p>
          <a:p>
            <a:pPr marL="460375" indent="-285750">
              <a:spcBef>
                <a:spcPts val="400"/>
              </a:spcBef>
              <a:buFont typeface="Arial" panose="020B0604020202020204" pitchFamily="34" charset="0"/>
              <a:buChar char="•"/>
            </a:pPr>
            <a:r>
              <a:rPr lang="en-US" dirty="0"/>
              <a:t>Six drinking water systems in three municipalities of the 12 municipalities failed to issue advisory notices when their drinking water failed to meet microbiological standards - this is against the law</a:t>
            </a:r>
          </a:p>
          <a:p>
            <a:pPr marL="174625">
              <a:spcBef>
                <a:spcPts val="400"/>
              </a:spcBef>
            </a:pPr>
            <a:endParaRPr lang="en-US" dirty="0"/>
          </a:p>
          <a:p>
            <a:pPr marL="460375" indent="-285750">
              <a:spcBef>
                <a:spcPts val="400"/>
              </a:spcBef>
              <a:buFont typeface="Arial" panose="020B0604020202020204" pitchFamily="34" charset="0"/>
              <a:buChar char="•"/>
            </a:pPr>
            <a:endParaRPr lang="en-US" dirty="0"/>
          </a:p>
          <a:p>
            <a:pPr marL="460375" indent="-285750">
              <a:spcBef>
                <a:spcPts val="400"/>
              </a:spcBef>
              <a:buFont typeface="Arial" panose="020B0604020202020204" pitchFamily="34" charset="0"/>
              <a:buChar char="•"/>
            </a:pPr>
            <a:endParaRPr lang="en-US" dirty="0"/>
          </a:p>
          <a:p>
            <a:pPr marL="460375" indent="-285750">
              <a:spcBef>
                <a:spcPts val="400"/>
              </a:spcBef>
              <a:buFont typeface="Arial" panose="020B0604020202020204" pitchFamily="34" charset="0"/>
              <a:buChar char="•"/>
            </a:pPr>
            <a:endParaRPr lang="en-US" dirty="0"/>
          </a:p>
          <a:p>
            <a:pPr marL="460375" indent="-285750">
              <a:spcBef>
                <a:spcPts val="400"/>
              </a:spcBef>
              <a:buFont typeface="Arial" panose="020B0604020202020204" pitchFamily="34" charset="0"/>
              <a:buChar char="•"/>
            </a:pPr>
            <a:endParaRPr lang="en-ZA" dirty="0"/>
          </a:p>
          <a:p>
            <a:pPr marL="688975" indent="-231775">
              <a:spcBef>
                <a:spcPts val="600"/>
              </a:spcBef>
              <a:buFont typeface="Arial" panose="020B0604020202020204" pitchFamily="34" charset="0"/>
              <a:buChar char="•"/>
            </a:pPr>
            <a:endParaRPr lang="en-ZA" dirty="0"/>
          </a:p>
        </p:txBody>
      </p:sp>
    </p:spTree>
    <p:extLst>
      <p:ext uri="{BB962C8B-B14F-4D97-AF65-F5344CB8AC3E}">
        <p14:creationId xmlns:p14="http://schemas.microsoft.com/office/powerpoint/2010/main" val="862474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91F093-D90C-7207-5566-4E51906CD408}"/>
              </a:ext>
            </a:extLst>
          </p:cNvPr>
          <p:cNvSpPr>
            <a:spLocks noGrp="1"/>
          </p:cNvSpPr>
          <p:nvPr>
            <p:ph type="sldNum" sz="quarter" idx="12"/>
          </p:nvPr>
        </p:nvSpPr>
        <p:spPr>
          <a:xfrm>
            <a:off x="9347200" y="6412009"/>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Title 1">
            <a:extLst>
              <a:ext uri="{FF2B5EF4-FFF2-40B4-BE49-F238E27FC236}">
                <a16:creationId xmlns:a16="http://schemas.microsoft.com/office/drawing/2014/main" id="{CA741454-9BF6-F508-F671-B6F730B8F035}"/>
              </a:ext>
            </a:extLst>
          </p:cNvPr>
          <p:cNvSpPr txBox="1">
            <a:spLocks/>
          </p:cNvSpPr>
          <p:nvPr/>
        </p:nvSpPr>
        <p:spPr>
          <a:xfrm>
            <a:off x="152399" y="224506"/>
            <a:ext cx="11887201" cy="482504"/>
          </a:xfrm>
          <a:prstGeom prst="rect">
            <a:avLst/>
          </a:prstGeom>
          <a:solidFill>
            <a:schemeClr val="accent1">
              <a:lumMod val="40000"/>
              <a:lumOff val="6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t>Summary of key results (2)  </a:t>
            </a:r>
          </a:p>
        </p:txBody>
      </p:sp>
      <p:sp>
        <p:nvSpPr>
          <p:cNvPr id="6" name="TextBox 5">
            <a:extLst>
              <a:ext uri="{FF2B5EF4-FFF2-40B4-BE49-F238E27FC236}">
                <a16:creationId xmlns:a16="http://schemas.microsoft.com/office/drawing/2014/main" id="{03B75F16-DF2F-AAAC-16A4-09F561A23590}"/>
              </a:ext>
            </a:extLst>
          </p:cNvPr>
          <p:cNvSpPr txBox="1"/>
          <p:nvPr/>
        </p:nvSpPr>
        <p:spPr>
          <a:xfrm>
            <a:off x="0" y="793359"/>
            <a:ext cx="12192000" cy="7971413"/>
          </a:xfrm>
          <a:prstGeom prst="rect">
            <a:avLst/>
          </a:prstGeom>
          <a:noFill/>
          <a:ln>
            <a:noFill/>
          </a:ln>
        </p:spPr>
        <p:txBody>
          <a:bodyPr wrap="square" lIns="91440" tIns="45720" rIns="91440" bIns="45720" rtlCol="0" anchor="t">
            <a:spAutoFit/>
          </a:bodyPr>
          <a:lstStyle/>
          <a:p>
            <a:pPr marL="174625">
              <a:spcBef>
                <a:spcPts val="600"/>
              </a:spcBef>
            </a:pPr>
            <a:r>
              <a:rPr lang="en-ZA" b="1" dirty="0"/>
              <a:t>Key positive results</a:t>
            </a:r>
          </a:p>
          <a:p>
            <a:pPr marL="460375" indent="-285750">
              <a:spcBef>
                <a:spcPts val="600"/>
              </a:spcBef>
              <a:buFont typeface="Arial" panose="020B0604020202020204" pitchFamily="34" charset="0"/>
              <a:buChar char="•"/>
            </a:pPr>
            <a:endParaRPr lang="en-ZA" sz="800" dirty="0"/>
          </a:p>
          <a:p>
            <a:pPr marL="460375" indent="-285750">
              <a:spcBef>
                <a:spcPts val="600"/>
              </a:spcBef>
              <a:buFont typeface="Arial" panose="020B0604020202020204" pitchFamily="34" charset="0"/>
              <a:buChar char="•"/>
            </a:pPr>
            <a:r>
              <a:rPr lang="en-ZA" dirty="0"/>
              <a:t>Across the twelve municipalities, on average 80%  of the required process controller  posts are filled with properly qualified process controllers (Blue Drop); (92% Green Drop)</a:t>
            </a:r>
          </a:p>
          <a:p>
            <a:pPr marL="460375" indent="-285750">
              <a:spcBef>
                <a:spcPts val="600"/>
              </a:spcBef>
              <a:buFont typeface="Arial" panose="020B0604020202020204" pitchFamily="34" charset="0"/>
              <a:buChar char="•"/>
            </a:pPr>
            <a:r>
              <a:rPr lang="en-ZA" dirty="0"/>
              <a:t> </a:t>
            </a:r>
            <a:r>
              <a:rPr lang="en-US" dirty="0"/>
              <a:t>Across the twelve municipalities, on average 98%  of the required supervisors’ posts are filled with properly qualified supervisors (Blue Drop); (96% Green Drop)</a:t>
            </a:r>
          </a:p>
          <a:p>
            <a:pPr marL="460375" indent="-285750">
              <a:spcBef>
                <a:spcPts val="600"/>
              </a:spcBef>
              <a:buFont typeface="Arial" panose="020B0604020202020204" pitchFamily="34" charset="0"/>
              <a:buChar char="•"/>
            </a:pPr>
            <a:r>
              <a:rPr lang="en-US" dirty="0"/>
              <a:t>Shortfall levels of qualified scientists and engineers are also extremely low across all the 12 municipalities</a:t>
            </a:r>
          </a:p>
          <a:p>
            <a:pPr marL="460375" indent="-285750">
              <a:spcBef>
                <a:spcPts val="600"/>
              </a:spcBef>
              <a:buFont typeface="Arial" panose="020B0604020202020204" pitchFamily="34" charset="0"/>
              <a:buChar char="•"/>
            </a:pPr>
            <a:r>
              <a:rPr lang="en-US" dirty="0"/>
              <a:t>Of the 12 municipalities, 9 (75%) are regularly carrying out the required tests for drinking water (same for wastewater)</a:t>
            </a:r>
          </a:p>
          <a:p>
            <a:pPr marL="460375" indent="-285750">
              <a:spcBef>
                <a:spcPts val="600"/>
              </a:spcBef>
              <a:buFont typeface="Arial" panose="020B0604020202020204" pitchFamily="34" charset="0"/>
              <a:buChar char="•"/>
            </a:pPr>
            <a:r>
              <a:rPr lang="en-US" dirty="0"/>
              <a:t>These 12 municipalities are able to provide almost all the requested financial information e.g. operations and maintenance budget, capital budget, percentage expenditure on O&amp;M, asset value </a:t>
            </a:r>
          </a:p>
          <a:p>
            <a:pPr marL="460375" indent="-285750">
              <a:spcBef>
                <a:spcPts val="600"/>
              </a:spcBef>
              <a:buFont typeface="Arial" panose="020B0604020202020204" pitchFamily="34" charset="0"/>
              <a:buChar char="•"/>
            </a:pPr>
            <a:r>
              <a:rPr lang="en-US" dirty="0"/>
              <a:t>Across the 12 municipalities, the average Blue Drop infrastructure condition is 85% (81% for Green Drop). Eleven of the 12 municipalities scored higher than 80% for Blue Drop infrastructure condition (good or excellent) - one had infrastructure in an average condition); (8 for Green Drop)</a:t>
            </a:r>
          </a:p>
          <a:p>
            <a:pPr marL="460375" indent="-285750">
              <a:spcBef>
                <a:spcPts val="600"/>
              </a:spcBef>
              <a:buFont typeface="Arial" panose="020B0604020202020204" pitchFamily="34" charset="0"/>
              <a:buChar char="•"/>
            </a:pPr>
            <a:r>
              <a:rPr lang="en-US" dirty="0"/>
              <a:t>Across the 12 municipalities, the average NRW is 29% </a:t>
            </a:r>
          </a:p>
          <a:p>
            <a:pPr marL="460375" indent="-285750">
              <a:spcBef>
                <a:spcPts val="600"/>
              </a:spcBef>
              <a:buFont typeface="Arial" panose="020B0604020202020204" pitchFamily="34" charset="0"/>
              <a:buChar char="•"/>
            </a:pPr>
            <a:r>
              <a:rPr lang="en-US" dirty="0"/>
              <a:t>Across the 12 municipalities there is a 100%  excellent compliance with chemical standards for drinking water quality </a:t>
            </a:r>
          </a:p>
          <a:p>
            <a:pPr marL="460375" indent="-285750">
              <a:spcBef>
                <a:spcPts val="600"/>
              </a:spcBef>
              <a:buFont typeface="Arial" panose="020B0604020202020204" pitchFamily="34" charset="0"/>
              <a:buChar char="•"/>
            </a:pPr>
            <a:r>
              <a:rPr lang="en-US" dirty="0"/>
              <a:t>Across the 12 municipalities there is 91% good or excellent compliance with  microbiological standards for drinking water </a:t>
            </a:r>
          </a:p>
          <a:p>
            <a:pPr marL="174625">
              <a:spcBef>
                <a:spcPts val="600"/>
              </a:spcBef>
            </a:pPr>
            <a:r>
              <a:rPr lang="en-US" dirty="0">
                <a:solidFill>
                  <a:srgbClr val="FF0000"/>
                </a:solidFill>
              </a:rPr>
              <a:t> </a:t>
            </a:r>
          </a:p>
          <a:p>
            <a:pPr marL="174625">
              <a:spcBef>
                <a:spcPts val="600"/>
              </a:spcBef>
            </a:pPr>
            <a:endParaRPr lang="en-US" dirty="0">
              <a:solidFill>
                <a:srgbClr val="FF0000"/>
              </a:solidFill>
            </a:endParaRPr>
          </a:p>
          <a:p>
            <a:pPr marL="460375" indent="-285750">
              <a:spcBef>
                <a:spcPts val="600"/>
              </a:spcBef>
              <a:buFont typeface="Arial" panose="020B0604020202020204" pitchFamily="34" charset="0"/>
              <a:buChar char="•"/>
            </a:pPr>
            <a:endParaRPr lang="en-US" dirty="0"/>
          </a:p>
          <a:p>
            <a:pPr marL="174625">
              <a:spcBef>
                <a:spcPts val="600"/>
              </a:spcBef>
            </a:pPr>
            <a:endParaRPr lang="en-US" dirty="0"/>
          </a:p>
          <a:p>
            <a:pPr marL="460375" indent="-285750">
              <a:spcBef>
                <a:spcPts val="600"/>
              </a:spcBef>
              <a:buFont typeface="Arial" panose="020B0604020202020204" pitchFamily="34" charset="0"/>
              <a:buChar char="•"/>
            </a:pPr>
            <a:endParaRPr lang="en-US" dirty="0"/>
          </a:p>
          <a:p>
            <a:pPr marL="460375" indent="-285750">
              <a:spcBef>
                <a:spcPts val="600"/>
              </a:spcBef>
              <a:buFont typeface="Arial" panose="020B0604020202020204" pitchFamily="34" charset="0"/>
              <a:buChar char="•"/>
            </a:pPr>
            <a:endParaRPr lang="en-US" dirty="0"/>
          </a:p>
          <a:p>
            <a:pPr marL="460375" indent="-285750">
              <a:spcBef>
                <a:spcPts val="600"/>
              </a:spcBef>
              <a:buFont typeface="Arial" panose="020B0604020202020204" pitchFamily="34" charset="0"/>
              <a:buChar char="•"/>
            </a:pPr>
            <a:endParaRPr lang="en-ZA" dirty="0"/>
          </a:p>
          <a:p>
            <a:pPr marL="688975" indent="-231775">
              <a:spcBef>
                <a:spcPts val="600"/>
              </a:spcBef>
              <a:buFont typeface="Arial" panose="020B0604020202020204" pitchFamily="34" charset="0"/>
              <a:buChar char="•"/>
            </a:pPr>
            <a:endParaRPr lang="en-ZA" dirty="0"/>
          </a:p>
        </p:txBody>
      </p:sp>
    </p:spTree>
    <p:extLst>
      <p:ext uri="{BB962C8B-B14F-4D97-AF65-F5344CB8AC3E}">
        <p14:creationId xmlns:p14="http://schemas.microsoft.com/office/powerpoint/2010/main" val="3881726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a:extLst>
              <a:ext uri="{FF2B5EF4-FFF2-40B4-BE49-F238E27FC236}">
                <a16:creationId xmlns:a16="http://schemas.microsoft.com/office/drawing/2014/main" id="{689F98DA-0407-4E2B-A99F-E96D1E237824}"/>
              </a:ext>
            </a:extLst>
          </p:cNvPr>
          <p:cNvSpPr>
            <a:spLocks noGrp="1" noChangeArrowheads="1"/>
          </p:cNvSpPr>
          <p:nvPr>
            <p:ph type="sldNum" sz="quarter" idx="12"/>
          </p:nvPr>
        </p:nvSpPr>
        <p:spPr bwMode="auto">
          <a:xfrm>
            <a:off x="10945813" y="6356350"/>
            <a:ext cx="1117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DF9F9DF-2A80-495A-BC7D-0DED87084C92}" type="slidenum">
              <a:rPr lang="en-US" altLang="en-US" sz="1800" smtClean="0">
                <a:latin typeface="Calibri" panose="020F0502020204030204" pitchFamily="34" charset="0"/>
              </a:rPr>
              <a:pPr/>
              <a:t>4</a:t>
            </a:fld>
            <a:endParaRPr lang="en-US" altLang="en-US" sz="1800">
              <a:latin typeface="Calibri" panose="020F0502020204030204" pitchFamily="34" charset="0"/>
            </a:endParaRPr>
          </a:p>
        </p:txBody>
      </p:sp>
      <p:sp>
        <p:nvSpPr>
          <p:cNvPr id="3" name="Title 1">
            <a:extLst>
              <a:ext uri="{FF2B5EF4-FFF2-40B4-BE49-F238E27FC236}">
                <a16:creationId xmlns:a16="http://schemas.microsoft.com/office/drawing/2014/main" id="{745788E8-2023-489A-67FA-E1A480DCD1F4}"/>
              </a:ext>
            </a:extLst>
          </p:cNvPr>
          <p:cNvSpPr txBox="1">
            <a:spLocks/>
          </p:cNvSpPr>
          <p:nvPr/>
        </p:nvSpPr>
        <p:spPr>
          <a:xfrm>
            <a:off x="237640" y="439545"/>
            <a:ext cx="11825773" cy="482395"/>
          </a:xfrm>
          <a:prstGeom prst="rect">
            <a:avLst/>
          </a:prstGeom>
          <a:solidFill>
            <a:schemeClr val="accent1">
              <a:lumMod val="40000"/>
              <a:lumOff val="6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t>PART B: Analysis of results </a:t>
            </a:r>
          </a:p>
        </p:txBody>
      </p:sp>
      <p:sp>
        <p:nvSpPr>
          <p:cNvPr id="5" name="TextBox 4">
            <a:extLst>
              <a:ext uri="{FF2B5EF4-FFF2-40B4-BE49-F238E27FC236}">
                <a16:creationId xmlns:a16="http://schemas.microsoft.com/office/drawing/2014/main" id="{1FCC4182-3208-BFA7-CE93-E14F5EA724EA}"/>
              </a:ext>
            </a:extLst>
          </p:cNvPr>
          <p:cNvSpPr txBox="1"/>
          <p:nvPr/>
        </p:nvSpPr>
        <p:spPr>
          <a:xfrm>
            <a:off x="237640" y="1199535"/>
            <a:ext cx="11825773" cy="4801314"/>
          </a:xfrm>
          <a:prstGeom prst="rect">
            <a:avLst/>
          </a:prstGeom>
          <a:noFill/>
        </p:spPr>
        <p:txBody>
          <a:bodyPr wrap="square" rtlCol="0">
            <a:spAutoFit/>
          </a:bodyPr>
          <a:lstStyle/>
          <a:p>
            <a:pPr marL="285750" indent="-285750">
              <a:buFont typeface="Arial" panose="020B0604020202020204" pitchFamily="34" charset="0"/>
              <a:buChar char="•"/>
            </a:pPr>
            <a:r>
              <a:rPr lang="en-ZA" dirty="0"/>
              <a:t>The results indicate that the best performing municipalities generally:</a:t>
            </a:r>
          </a:p>
          <a:p>
            <a:pPr marL="742950" lvl="1" indent="-285750">
              <a:buFont typeface="Courier New" panose="02070309020205020404" pitchFamily="49" charset="0"/>
              <a:buChar char="o"/>
            </a:pPr>
            <a:r>
              <a:rPr lang="en-ZA" dirty="0"/>
              <a:t>Have adequate staff with the right qualifications</a:t>
            </a:r>
          </a:p>
          <a:p>
            <a:pPr marL="742950" lvl="1" indent="-285750">
              <a:buFont typeface="Courier New" panose="02070309020205020404" pitchFamily="49" charset="0"/>
              <a:buChar char="o"/>
            </a:pPr>
            <a:r>
              <a:rPr lang="en-ZA" dirty="0"/>
              <a:t>Keep their infrastructure in a well-maintained condition</a:t>
            </a:r>
          </a:p>
          <a:p>
            <a:pPr marL="742950" lvl="1" indent="-285750">
              <a:buFont typeface="Courier New" panose="02070309020205020404" pitchFamily="49" charset="0"/>
              <a:buChar char="o"/>
            </a:pPr>
            <a:r>
              <a:rPr lang="en-ZA" dirty="0"/>
              <a:t>Have relatively low NRW, which in turn indicates effective maintenance and management to minimise losses as well as effective billing and revenue collection systems</a:t>
            </a:r>
          </a:p>
          <a:p>
            <a:pPr marL="742950" lvl="1" indent="-285750">
              <a:buFont typeface="Courier New" panose="02070309020205020404" pitchFamily="49" charset="0"/>
              <a:buChar char="o"/>
            </a:pPr>
            <a:r>
              <a:rPr lang="en-ZA" dirty="0"/>
              <a:t>Have effective compliance and operational monitoring systems, i.e. they carry out required water quality tests and ensure that proper processes are followed </a:t>
            </a:r>
          </a:p>
          <a:p>
            <a:pPr marL="742950" lvl="1" indent="-285750">
              <a:buFont typeface="Courier New" panose="02070309020205020404" pitchFamily="49" charset="0"/>
              <a:buChar char="o"/>
            </a:pPr>
            <a:r>
              <a:rPr lang="en-ZA" dirty="0"/>
              <a:t>Have effective financial  and asset management systems in place and are able to  accurately report on their budgets and expenditure and assets</a:t>
            </a:r>
          </a:p>
          <a:p>
            <a:pPr marL="742950" lvl="1" indent="-285750">
              <a:buFont typeface="Courier New" panose="02070309020205020404" pitchFamily="49" charset="0"/>
              <a:buChar char="o"/>
            </a:pPr>
            <a:r>
              <a:rPr lang="en-ZA" dirty="0">
                <a:solidFill>
                  <a:srgbClr val="FF0000"/>
                </a:solidFill>
              </a:rPr>
              <a:t>Employ private service providers to assist with Infrastructure Asset Management to align with Green and Blue Drop</a:t>
            </a:r>
          </a:p>
          <a:p>
            <a:pPr marL="742950" lvl="1" indent="-285750">
              <a:buFont typeface="Courier New" panose="02070309020205020404" pitchFamily="49" charset="0"/>
              <a:buChar char="o"/>
            </a:pPr>
            <a:endParaRPr lang="en-ZA" dirty="0"/>
          </a:p>
          <a:p>
            <a:pPr marL="742950" lvl="1" indent="-285750">
              <a:buFont typeface="Courier New" panose="02070309020205020404" pitchFamily="49" charset="0"/>
              <a:buChar char="o"/>
            </a:pPr>
            <a:endParaRPr lang="en-ZA" dirty="0"/>
          </a:p>
          <a:p>
            <a:pPr marL="742950" lvl="1" indent="-285750">
              <a:buFont typeface="Courier New" panose="02070309020205020404" pitchFamily="49" charset="0"/>
              <a:buChar char="o"/>
            </a:pPr>
            <a:endParaRPr lang="en-ZA" dirty="0"/>
          </a:p>
          <a:p>
            <a:pPr lvl="1"/>
            <a:endParaRPr lang="en-ZA" dirty="0"/>
          </a:p>
          <a:p>
            <a:pPr marL="742950" lvl="1" indent="-285750">
              <a:buFont typeface="Courier New" panose="02070309020205020404" pitchFamily="49" charset="0"/>
              <a:buChar char="o"/>
            </a:pPr>
            <a:endParaRPr lang="en-ZA" dirty="0"/>
          </a:p>
          <a:p>
            <a:pPr marL="742950" lvl="1" indent="-285750">
              <a:buFont typeface="Courier New" panose="02070309020205020404" pitchFamily="49" charset="0"/>
              <a:buChar char="o"/>
            </a:pPr>
            <a:endParaRPr lang="en-ZA" dirty="0"/>
          </a:p>
          <a:p>
            <a:pPr marL="285750" indent="-285750">
              <a:buFont typeface="Arial" panose="020B0604020202020204" pitchFamily="34" charset="0"/>
              <a:buChar char="•"/>
            </a:pPr>
            <a:endParaRPr lang="en-ZA" dirty="0"/>
          </a:p>
        </p:txBody>
      </p:sp>
    </p:spTree>
    <p:extLst>
      <p:ext uri="{BB962C8B-B14F-4D97-AF65-F5344CB8AC3E}">
        <p14:creationId xmlns:p14="http://schemas.microsoft.com/office/powerpoint/2010/main" val="1643705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a:extLst>
              <a:ext uri="{FF2B5EF4-FFF2-40B4-BE49-F238E27FC236}">
                <a16:creationId xmlns:a16="http://schemas.microsoft.com/office/drawing/2014/main" id="{689F98DA-0407-4E2B-A99F-E96D1E237824}"/>
              </a:ext>
            </a:extLst>
          </p:cNvPr>
          <p:cNvSpPr>
            <a:spLocks noGrp="1" noChangeArrowheads="1"/>
          </p:cNvSpPr>
          <p:nvPr>
            <p:ph type="sldNum" sz="quarter" idx="12"/>
          </p:nvPr>
        </p:nvSpPr>
        <p:spPr bwMode="auto">
          <a:xfrm>
            <a:off x="10945813" y="6356350"/>
            <a:ext cx="1117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DF9F9DF-2A80-495A-BC7D-0DED87084C92}" type="slidenum">
              <a:rPr lang="en-US" altLang="en-US" sz="1800" smtClean="0">
                <a:latin typeface="Calibri" panose="020F0502020204030204" pitchFamily="34" charset="0"/>
              </a:rPr>
              <a:pPr/>
              <a:t>5</a:t>
            </a:fld>
            <a:endParaRPr lang="en-US" altLang="en-US" sz="1800">
              <a:latin typeface="Calibri" panose="020F0502020204030204" pitchFamily="34" charset="0"/>
            </a:endParaRPr>
          </a:p>
        </p:txBody>
      </p:sp>
      <p:sp>
        <p:nvSpPr>
          <p:cNvPr id="3" name="Title 1">
            <a:extLst>
              <a:ext uri="{FF2B5EF4-FFF2-40B4-BE49-F238E27FC236}">
                <a16:creationId xmlns:a16="http://schemas.microsoft.com/office/drawing/2014/main" id="{745788E8-2023-489A-67FA-E1A480DCD1F4}"/>
              </a:ext>
            </a:extLst>
          </p:cNvPr>
          <p:cNvSpPr txBox="1">
            <a:spLocks/>
          </p:cNvSpPr>
          <p:nvPr/>
        </p:nvSpPr>
        <p:spPr>
          <a:xfrm>
            <a:off x="237640" y="439545"/>
            <a:ext cx="11825773" cy="482395"/>
          </a:xfrm>
          <a:prstGeom prst="rect">
            <a:avLst/>
          </a:prstGeom>
          <a:solidFill>
            <a:schemeClr val="accent1">
              <a:lumMod val="40000"/>
              <a:lumOff val="6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t>PART B: Analysis of results </a:t>
            </a:r>
          </a:p>
        </p:txBody>
      </p:sp>
      <p:sp>
        <p:nvSpPr>
          <p:cNvPr id="5" name="TextBox 4">
            <a:extLst>
              <a:ext uri="{FF2B5EF4-FFF2-40B4-BE49-F238E27FC236}">
                <a16:creationId xmlns:a16="http://schemas.microsoft.com/office/drawing/2014/main" id="{1FCC4182-3208-BFA7-CE93-E14F5EA724EA}"/>
              </a:ext>
            </a:extLst>
          </p:cNvPr>
          <p:cNvSpPr txBox="1"/>
          <p:nvPr/>
        </p:nvSpPr>
        <p:spPr>
          <a:xfrm>
            <a:off x="237640" y="1199535"/>
            <a:ext cx="11825773" cy="5355312"/>
          </a:xfrm>
          <a:prstGeom prst="rect">
            <a:avLst/>
          </a:prstGeom>
          <a:noFill/>
        </p:spPr>
        <p:txBody>
          <a:bodyPr wrap="square" rtlCol="0">
            <a:spAutoFit/>
          </a:bodyPr>
          <a:lstStyle/>
          <a:p>
            <a:pPr lvl="1"/>
            <a:endParaRPr lang="en-ZA" dirty="0"/>
          </a:p>
          <a:p>
            <a:pPr marL="285750" indent="-285750">
              <a:buFont typeface="Arial" panose="020B0604020202020204" pitchFamily="34" charset="0"/>
              <a:buChar char="•"/>
            </a:pPr>
            <a:r>
              <a:rPr lang="en-ZA" dirty="0"/>
              <a:t>The results also indicate that the best performing municipalities generally need to improve further in the following areas:</a:t>
            </a:r>
          </a:p>
          <a:p>
            <a:pPr marL="742950" lvl="1" indent="-285750">
              <a:buFont typeface="Courier New" panose="02070309020205020404" pitchFamily="49" charset="0"/>
              <a:buChar char="o"/>
            </a:pPr>
            <a:r>
              <a:rPr lang="en-ZA" dirty="0"/>
              <a:t>They need to make sure that all their individual systems obtain good or excellent scores</a:t>
            </a:r>
          </a:p>
          <a:p>
            <a:pPr marL="742950" lvl="1" indent="-285750">
              <a:buFont typeface="Courier New" panose="02070309020205020404" pitchFamily="49" charset="0"/>
              <a:buChar char="o"/>
            </a:pPr>
            <a:r>
              <a:rPr lang="en-ZA" dirty="0"/>
              <a:t>Many of them need to do more to reduce NRW and leaks </a:t>
            </a:r>
            <a:endParaRPr lang="en-ZA" dirty="0">
              <a:solidFill>
                <a:srgbClr val="FF0000"/>
              </a:solidFill>
            </a:endParaRPr>
          </a:p>
          <a:p>
            <a:pPr marL="742950" lvl="1" indent="-285750">
              <a:buFont typeface="Courier New" panose="02070309020205020404" pitchFamily="49" charset="0"/>
              <a:buChar char="o"/>
            </a:pPr>
            <a:r>
              <a:rPr lang="en-ZA" dirty="0"/>
              <a:t>Many of the municipalities need to improve their operational monitoring (i.e. ensure that proper treatment process are followed, and necessary tests are done on-site)</a:t>
            </a:r>
          </a:p>
          <a:p>
            <a:pPr marL="742950" lvl="1" indent="-285750">
              <a:buFont typeface="Courier New" panose="02070309020205020404" pitchFamily="49" charset="0"/>
              <a:buChar char="o"/>
            </a:pPr>
            <a:r>
              <a:rPr lang="en-ZA" dirty="0"/>
              <a:t>Some of the municipalities need to improve condition of their infrastructure particularly wastewater infrastructure</a:t>
            </a:r>
          </a:p>
          <a:p>
            <a:pPr marL="742950" lvl="1" indent="-285750">
              <a:buFont typeface="Courier New" panose="02070309020205020404" pitchFamily="49" charset="0"/>
              <a:buChar char="o"/>
            </a:pPr>
            <a:r>
              <a:rPr lang="en-ZA" dirty="0"/>
              <a:t>All municipalities must issue advisory notices without fail when their drinking water fails to meet microbiological water standards</a:t>
            </a:r>
          </a:p>
          <a:p>
            <a:pPr marL="285750" indent="-285750">
              <a:buFont typeface="Arial" panose="020B0604020202020204" pitchFamily="34" charset="0"/>
              <a:buChar char="•"/>
            </a:pPr>
            <a:r>
              <a:rPr lang="en-US" dirty="0">
                <a:solidFill>
                  <a:srgbClr val="FF0000"/>
                </a:solidFill>
              </a:rPr>
              <a:t>Microbiological failures is as a result of chlorine shortage in the country and the risk of having one supplier</a:t>
            </a:r>
          </a:p>
          <a:p>
            <a:pPr marL="285750" indent="-285750">
              <a:buFont typeface="Arial" panose="020B0604020202020204" pitchFamily="34" charset="0"/>
              <a:buChar char="•"/>
            </a:pPr>
            <a:r>
              <a:rPr lang="en-US" dirty="0">
                <a:solidFill>
                  <a:srgbClr val="FF0000"/>
                </a:solidFill>
              </a:rPr>
              <a:t>Loadshedding contribution on wastewater management and water supply service delivery</a:t>
            </a:r>
          </a:p>
          <a:p>
            <a:pPr marL="742950" lvl="1" indent="-285750">
              <a:buFont typeface="Courier New" panose="02070309020205020404" pitchFamily="49" charset="0"/>
              <a:buChar char="o"/>
            </a:pPr>
            <a:endParaRPr lang="en-ZA" dirty="0"/>
          </a:p>
          <a:p>
            <a:pPr marL="742950" lvl="1" indent="-285750">
              <a:buFont typeface="Courier New" panose="02070309020205020404" pitchFamily="49" charset="0"/>
              <a:buChar char="o"/>
            </a:pPr>
            <a:endParaRPr lang="en-ZA" dirty="0">
              <a:solidFill>
                <a:srgbClr val="FF0000"/>
              </a:solidFill>
            </a:endParaRPr>
          </a:p>
          <a:p>
            <a:pPr marL="742950" lvl="1" indent="-285750">
              <a:buFont typeface="Courier New" panose="02070309020205020404" pitchFamily="49" charset="0"/>
              <a:buChar char="o"/>
            </a:pPr>
            <a:endParaRPr lang="en-ZA" dirty="0"/>
          </a:p>
          <a:p>
            <a:pPr lvl="1"/>
            <a:endParaRPr lang="en-ZA" dirty="0">
              <a:solidFill>
                <a:srgbClr val="FF0000"/>
              </a:solidFill>
            </a:endParaRPr>
          </a:p>
          <a:p>
            <a:pPr marL="742950" lvl="1" indent="-285750">
              <a:buFont typeface="Courier New" panose="02070309020205020404" pitchFamily="49" charset="0"/>
              <a:buChar char="o"/>
            </a:pPr>
            <a:endParaRPr lang="en-ZA" dirty="0">
              <a:solidFill>
                <a:srgbClr val="FF0000"/>
              </a:solidFill>
            </a:endParaRPr>
          </a:p>
          <a:p>
            <a:pPr marL="742950" lvl="1" indent="-285750">
              <a:buFont typeface="Courier New" panose="02070309020205020404" pitchFamily="49" charset="0"/>
              <a:buChar char="o"/>
            </a:pPr>
            <a:endParaRPr lang="en-ZA" dirty="0"/>
          </a:p>
          <a:p>
            <a:pPr marL="742950" lvl="1" indent="-285750">
              <a:buFont typeface="Courier New" panose="02070309020205020404" pitchFamily="49" charset="0"/>
              <a:buChar char="o"/>
            </a:pPr>
            <a:endParaRPr lang="en-ZA" dirty="0"/>
          </a:p>
          <a:p>
            <a:pPr marL="285750" indent="-285750">
              <a:buFont typeface="Arial" panose="020B0604020202020204" pitchFamily="34" charset="0"/>
              <a:buChar char="•"/>
            </a:pPr>
            <a:endParaRPr lang="en-ZA" dirty="0"/>
          </a:p>
        </p:txBody>
      </p:sp>
    </p:spTree>
    <p:extLst>
      <p:ext uri="{BB962C8B-B14F-4D97-AF65-F5344CB8AC3E}">
        <p14:creationId xmlns:p14="http://schemas.microsoft.com/office/powerpoint/2010/main" val="2988066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a:extLst>
              <a:ext uri="{FF2B5EF4-FFF2-40B4-BE49-F238E27FC236}">
                <a16:creationId xmlns:a16="http://schemas.microsoft.com/office/drawing/2014/main" id="{689F98DA-0407-4E2B-A99F-E96D1E237824}"/>
              </a:ext>
            </a:extLst>
          </p:cNvPr>
          <p:cNvSpPr>
            <a:spLocks noGrp="1" noChangeArrowheads="1"/>
          </p:cNvSpPr>
          <p:nvPr>
            <p:ph type="sldNum" sz="quarter" idx="12"/>
          </p:nvPr>
        </p:nvSpPr>
        <p:spPr bwMode="auto">
          <a:xfrm>
            <a:off x="10945813" y="6356350"/>
            <a:ext cx="1117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DF9F9DF-2A80-495A-BC7D-0DED87084C92}" type="slidenum">
              <a:rPr lang="en-US" altLang="en-US" sz="1800" smtClean="0">
                <a:latin typeface="Calibri" panose="020F0502020204030204" pitchFamily="34" charset="0"/>
              </a:rPr>
              <a:pPr/>
              <a:t>6</a:t>
            </a:fld>
            <a:endParaRPr lang="en-US" altLang="en-US" sz="1800" dirty="0">
              <a:latin typeface="Calibri" panose="020F0502020204030204" pitchFamily="34" charset="0"/>
            </a:endParaRPr>
          </a:p>
        </p:txBody>
      </p:sp>
      <p:sp>
        <p:nvSpPr>
          <p:cNvPr id="3" name="Title 1">
            <a:extLst>
              <a:ext uri="{FF2B5EF4-FFF2-40B4-BE49-F238E27FC236}">
                <a16:creationId xmlns:a16="http://schemas.microsoft.com/office/drawing/2014/main" id="{745788E8-2023-489A-67FA-E1A480DCD1F4}"/>
              </a:ext>
            </a:extLst>
          </p:cNvPr>
          <p:cNvSpPr txBox="1">
            <a:spLocks/>
          </p:cNvSpPr>
          <p:nvPr/>
        </p:nvSpPr>
        <p:spPr>
          <a:xfrm>
            <a:off x="237640" y="439545"/>
            <a:ext cx="11825773" cy="482395"/>
          </a:xfrm>
          <a:prstGeom prst="rect">
            <a:avLst/>
          </a:prstGeom>
          <a:solidFill>
            <a:schemeClr val="accent1">
              <a:lumMod val="40000"/>
              <a:lumOff val="6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t>PART C: What is to be done </a:t>
            </a:r>
          </a:p>
        </p:txBody>
      </p:sp>
      <p:sp>
        <p:nvSpPr>
          <p:cNvPr id="4" name="TextBox 3">
            <a:extLst>
              <a:ext uri="{FF2B5EF4-FFF2-40B4-BE49-F238E27FC236}">
                <a16:creationId xmlns:a16="http://schemas.microsoft.com/office/drawing/2014/main" id="{50374C30-E79B-F1D9-276D-552C9C2FBEBD}"/>
              </a:ext>
            </a:extLst>
          </p:cNvPr>
          <p:cNvSpPr txBox="1"/>
          <p:nvPr/>
        </p:nvSpPr>
        <p:spPr>
          <a:xfrm>
            <a:off x="214023" y="796776"/>
            <a:ext cx="11849390" cy="6355586"/>
          </a:xfrm>
          <a:prstGeom prst="rect">
            <a:avLst/>
          </a:prstGeom>
          <a:noFill/>
        </p:spPr>
        <p:txBody>
          <a:bodyPr wrap="square">
            <a:spAutoFit/>
          </a:bodyPr>
          <a:lstStyle/>
          <a:p>
            <a:pPr marL="0" lvl="0" indent="0">
              <a:lnSpc>
                <a:spcPct val="100000"/>
              </a:lnSpc>
              <a:spcAft>
                <a:spcPts val="600"/>
              </a:spcAft>
              <a:buFont typeface="Symbol" panose="05050102010706020507" pitchFamily="18" charset="2"/>
              <a:buNone/>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Maintaining good performance and further improvements within the 12 municipalities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228600" algn="l" defTabSz="457200" rtl="0" eaLnBrk="1" latinLnBrk="0" hangingPunct="1">
              <a:lnSpc>
                <a:spcPct val="100000"/>
              </a:lnSpc>
              <a:spcAft>
                <a:spcPts val="600"/>
              </a:spcAft>
              <a:buFont typeface="Arial" panose="020B0604020202020204" pitchFamily="34" charset="0"/>
              <a:buChar char="•"/>
            </a:pPr>
            <a:r>
              <a:rPr lang="en-US" sz="1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Each municipality will develop an action plan for further improvement, addressing inter alia:</a:t>
            </a:r>
          </a:p>
          <a:p>
            <a:pPr marL="971550" lvl="1" indent="-285750" algn="l" defTabSz="457200" rtl="0" eaLnBrk="1" latinLnBrk="0" hangingPunct="1">
              <a:lnSpc>
                <a:spcPct val="100000"/>
              </a:lnSpc>
              <a:spcAft>
                <a:spcPts val="600"/>
              </a:spcAft>
              <a:buFont typeface="Courier New" panose="02070309020205020404" pitchFamily="49" charset="0"/>
              <a:buChar char="o"/>
            </a:pPr>
            <a:r>
              <a:rPr lang="en-US" sz="1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action plans must include putting in place the required management tools to address poor performance in terms of BD, GD and ND (as described in the guidelines by DWS on the IRIS http://ws.dws.gov.za/iris.aspx ),with timeframes, such as Wastewater Risk Abatement Plans and Process Audits</a:t>
            </a:r>
          </a:p>
          <a:p>
            <a:pPr marL="971550" lvl="1" indent="-285750" algn="l" defTabSz="457200" rtl="0" eaLnBrk="1" latinLnBrk="0" hangingPunct="1">
              <a:lnSpc>
                <a:spcPct val="100000"/>
              </a:lnSpc>
              <a:spcAft>
                <a:spcPts val="600"/>
              </a:spcAft>
              <a:buFont typeface="Courier New" panose="02070309020205020404" pitchFamily="49" charset="0"/>
              <a:buChar char="o"/>
            </a:pPr>
            <a:r>
              <a:rPr lang="en-US" sz="1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making sure that all their individual systems obtain good or excellent scores</a:t>
            </a:r>
          </a:p>
          <a:p>
            <a:pPr marL="971550" lvl="1" indent="-285750" algn="l" defTabSz="457200" rtl="0" eaLnBrk="1" latinLnBrk="0" hangingPunct="1">
              <a:lnSpc>
                <a:spcPct val="100000"/>
              </a:lnSpc>
              <a:spcAft>
                <a:spcPts val="600"/>
              </a:spcAft>
              <a:buFont typeface="Courier New" panose="02070309020205020404" pitchFamily="49" charset="0"/>
              <a:buChar char="o"/>
            </a:pPr>
            <a:r>
              <a:rPr lang="en-US" sz="1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reducing NRW and leaks </a:t>
            </a:r>
          </a:p>
          <a:p>
            <a:pPr marL="971550" lvl="1" indent="-285750" algn="l" defTabSz="457200" rtl="0" eaLnBrk="1" latinLnBrk="0" hangingPunct="1">
              <a:lnSpc>
                <a:spcPct val="100000"/>
              </a:lnSpc>
              <a:spcAft>
                <a:spcPts val="600"/>
              </a:spcAft>
              <a:buFont typeface="Courier New" panose="02070309020205020404" pitchFamily="49" charset="0"/>
              <a:buChar char="o"/>
            </a:pPr>
            <a:r>
              <a:rPr lang="en-US" sz="1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improving their operational monitoring (i.e. ensure that proper treatment process are followed, and necessary tests are done on-site)</a:t>
            </a:r>
          </a:p>
          <a:p>
            <a:pPr marL="971550" lvl="1" indent="-285750" algn="l" defTabSz="457200" rtl="0" eaLnBrk="1" latinLnBrk="0" hangingPunct="1">
              <a:lnSpc>
                <a:spcPct val="100000"/>
              </a:lnSpc>
              <a:spcAft>
                <a:spcPts val="600"/>
              </a:spcAft>
              <a:buFont typeface="Courier New" panose="02070309020205020404" pitchFamily="49" charset="0"/>
              <a:buChar char="o"/>
            </a:pPr>
            <a:r>
              <a:rPr lang="en-US" sz="1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improving condition of their infrastructure particularly wastewater infrastructure</a:t>
            </a:r>
          </a:p>
          <a:p>
            <a:pPr marL="971550" lvl="1" indent="-285750" algn="l" defTabSz="457200" rtl="0" eaLnBrk="1" latinLnBrk="0" hangingPunct="1">
              <a:lnSpc>
                <a:spcPct val="100000"/>
              </a:lnSpc>
              <a:spcAft>
                <a:spcPts val="600"/>
              </a:spcAft>
              <a:buFont typeface="Courier New" panose="02070309020205020404" pitchFamily="49" charset="0"/>
              <a:buChar char="o"/>
            </a:pPr>
            <a:r>
              <a:rPr lang="en-US" kern="100" dirty="0">
                <a:latin typeface="Calibri" panose="020F0502020204030204" pitchFamily="34" charset="0"/>
                <a:ea typeface="Calibri" panose="020F0502020204030204" pitchFamily="34" charset="0"/>
                <a:cs typeface="Times New Roman" panose="02020603050405020304" pitchFamily="18" charset="0"/>
              </a:rPr>
              <a:t>t</a:t>
            </a:r>
            <a:r>
              <a:rPr lang="en-US" sz="1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 action plans must be divided into actions with short, medium and long-term timeframes</a:t>
            </a:r>
          </a:p>
          <a:p>
            <a:pPr marL="971550" lvl="1" indent="-285750" algn="l" defTabSz="457200" rtl="0" eaLnBrk="1" latinLnBrk="0" hangingPunct="1">
              <a:lnSpc>
                <a:spcPct val="100000"/>
              </a:lnSpc>
              <a:spcAft>
                <a:spcPts val="600"/>
              </a:spcAft>
              <a:buFont typeface="Courier New" panose="02070309020205020404" pitchFamily="49" charset="0"/>
              <a:buChar char="o"/>
            </a:pPr>
            <a:r>
              <a:rPr lang="en-US" kern="100" dirty="0">
                <a:latin typeface="Calibri" panose="020F0502020204030204" pitchFamily="34" charset="0"/>
                <a:ea typeface="Calibri" panose="020F0502020204030204" pitchFamily="34" charset="0"/>
                <a:cs typeface="Times New Roman" panose="02020603050405020304" pitchFamily="18" charset="0"/>
              </a:rPr>
              <a:t>t</a:t>
            </a:r>
            <a:r>
              <a:rPr lang="en-US" sz="1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 action plans without substantial financial implications must have short timeframes</a:t>
            </a:r>
          </a:p>
          <a:p>
            <a:pPr marL="514350" indent="-285750" defTabSz="457200">
              <a:spcAft>
                <a:spcPts val="600"/>
              </a:spcAft>
              <a:buFont typeface="Arial" panose="020B0604020202020204" pitchFamily="34" charset="0"/>
              <a:buChar char="•"/>
            </a:pPr>
            <a:r>
              <a:rPr lang="en-US" kern="100" dirty="0">
                <a:latin typeface="Calibri" panose="020F0502020204030204" pitchFamily="34" charset="0"/>
                <a:ea typeface="Calibri" panose="020F0502020204030204" pitchFamily="34" charset="0"/>
                <a:cs typeface="Times New Roman" panose="02020603050405020304" pitchFamily="18" charset="0"/>
              </a:rPr>
              <a:t>T</a:t>
            </a:r>
            <a:r>
              <a:rPr lang="en-US"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hese action plans must be submitted to the relevant DWS Provincial offices by end February 2024</a:t>
            </a:r>
          </a:p>
          <a:p>
            <a:pPr marL="514350" lvl="1" indent="-285750" defTabSz="457200">
              <a:spcAft>
                <a:spcPts val="600"/>
              </a:spcAft>
              <a:buFont typeface="Arial" panose="020B0604020202020204" pitchFamily="34" charset="0"/>
              <a:buChar char="•"/>
              <a:defRPr/>
            </a:pPr>
            <a:r>
              <a:rPr lang="en-US" kern="100" dirty="0">
                <a:latin typeface="Calibri" panose="020F0502020204030204" pitchFamily="34" charset="0"/>
                <a:cs typeface="Times New Roman" panose="02020603050405020304" pitchFamily="18" charset="0"/>
              </a:rPr>
              <a:t>The municipalities in this group should be embracing and developing new technologies </a:t>
            </a:r>
            <a:r>
              <a:rPr lang="en-US" kern="100" dirty="0">
                <a:solidFill>
                  <a:srgbClr val="FF0000"/>
                </a:solidFill>
                <a:latin typeface="Calibri" panose="020F0502020204030204" pitchFamily="34" charset="0"/>
                <a:cs typeface="Times New Roman" panose="02020603050405020304" pitchFamily="18" charset="0"/>
              </a:rPr>
              <a:t>supported by institutions of higher Learning</a:t>
            </a:r>
          </a:p>
          <a:p>
            <a:pPr marL="514350" lvl="1" indent="-285750" defTabSz="457200">
              <a:spcAft>
                <a:spcPts val="600"/>
              </a:spcAft>
              <a:buFont typeface="Arial" panose="020B0604020202020204" pitchFamily="34" charset="0"/>
              <a:buChar char="•"/>
              <a:defRPr/>
            </a:pPr>
            <a:r>
              <a:rPr lang="en-US" kern="100" dirty="0">
                <a:latin typeface="Calibri" panose="020F0502020204030204" pitchFamily="34" charset="0"/>
                <a:ea typeface="Calibri" panose="020F0502020204030204" pitchFamily="34" charset="0"/>
                <a:cs typeface="Times New Roman" panose="02020603050405020304" pitchFamily="18" charset="0"/>
              </a:rPr>
              <a:t>All municipalities must issue advisory notices without fail when their drinking water fails to meet microbiological water standards</a:t>
            </a:r>
          </a:p>
          <a:p>
            <a:pPr marL="514350" marR="0" lvl="1"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kern="100" dirty="0">
              <a:solidFill>
                <a:srgbClr val="FF0000"/>
              </a:solidFill>
              <a:latin typeface="Calibri" panose="020F0502020204030204" pitchFamily="34" charset="0"/>
              <a:cs typeface="Times New Roman" panose="02020603050405020304" pitchFamily="18" charset="0"/>
            </a:endParaRPr>
          </a:p>
          <a:p>
            <a:pPr marL="457200" lvl="0" indent="-228600">
              <a:lnSpc>
                <a:spcPct val="100000"/>
              </a:lnSpc>
              <a:spcAft>
                <a:spcPts val="600"/>
              </a:spcAft>
              <a:buFont typeface="Arial" panose="020B0604020202020204" pitchFamily="34" charset="0"/>
              <a:buChar char="•"/>
            </a:pPr>
            <a:endParaRPr lang="en-US" sz="1800" b="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8056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a:extLst>
              <a:ext uri="{FF2B5EF4-FFF2-40B4-BE49-F238E27FC236}">
                <a16:creationId xmlns:a16="http://schemas.microsoft.com/office/drawing/2014/main" id="{689F98DA-0407-4E2B-A99F-E96D1E237824}"/>
              </a:ext>
            </a:extLst>
          </p:cNvPr>
          <p:cNvSpPr>
            <a:spLocks noGrp="1" noChangeArrowheads="1"/>
          </p:cNvSpPr>
          <p:nvPr>
            <p:ph type="sldNum" sz="quarter" idx="12"/>
          </p:nvPr>
        </p:nvSpPr>
        <p:spPr bwMode="auto">
          <a:xfrm>
            <a:off x="10945813" y="6356350"/>
            <a:ext cx="1117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DF9F9DF-2A80-495A-BC7D-0DED87084C92}" type="slidenum">
              <a:rPr lang="en-US" altLang="en-US" sz="1800" smtClean="0">
                <a:latin typeface="Calibri" panose="020F0502020204030204" pitchFamily="34" charset="0"/>
              </a:rPr>
              <a:pPr/>
              <a:t>7</a:t>
            </a:fld>
            <a:endParaRPr lang="en-US" altLang="en-US" sz="1800" dirty="0">
              <a:latin typeface="Calibri" panose="020F0502020204030204" pitchFamily="34" charset="0"/>
            </a:endParaRPr>
          </a:p>
        </p:txBody>
      </p:sp>
      <p:sp>
        <p:nvSpPr>
          <p:cNvPr id="3" name="Title 1">
            <a:extLst>
              <a:ext uri="{FF2B5EF4-FFF2-40B4-BE49-F238E27FC236}">
                <a16:creationId xmlns:a16="http://schemas.microsoft.com/office/drawing/2014/main" id="{745788E8-2023-489A-67FA-E1A480DCD1F4}"/>
              </a:ext>
            </a:extLst>
          </p:cNvPr>
          <p:cNvSpPr txBox="1">
            <a:spLocks/>
          </p:cNvSpPr>
          <p:nvPr/>
        </p:nvSpPr>
        <p:spPr>
          <a:xfrm>
            <a:off x="237640" y="439545"/>
            <a:ext cx="11825773" cy="482395"/>
          </a:xfrm>
          <a:prstGeom prst="rect">
            <a:avLst/>
          </a:prstGeom>
          <a:solidFill>
            <a:schemeClr val="accent1">
              <a:lumMod val="40000"/>
              <a:lumOff val="6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t>PART C: What is to be done </a:t>
            </a:r>
          </a:p>
        </p:txBody>
      </p:sp>
      <p:sp>
        <p:nvSpPr>
          <p:cNvPr id="4" name="TextBox 3">
            <a:extLst>
              <a:ext uri="{FF2B5EF4-FFF2-40B4-BE49-F238E27FC236}">
                <a16:creationId xmlns:a16="http://schemas.microsoft.com/office/drawing/2014/main" id="{50374C30-E79B-F1D9-276D-552C9C2FBEBD}"/>
              </a:ext>
            </a:extLst>
          </p:cNvPr>
          <p:cNvSpPr txBox="1"/>
          <p:nvPr/>
        </p:nvSpPr>
        <p:spPr>
          <a:xfrm>
            <a:off x="214023" y="796776"/>
            <a:ext cx="11849390" cy="2693045"/>
          </a:xfrm>
          <a:prstGeom prst="rect">
            <a:avLst/>
          </a:prstGeom>
          <a:noFill/>
        </p:spPr>
        <p:txBody>
          <a:bodyPr wrap="square">
            <a:spAutoFit/>
          </a:bodyPr>
          <a:lstStyle/>
          <a:p>
            <a:pPr marL="228600" marR="0" lvl="1" algn="l" defTabSz="457200" rtl="0" eaLnBrk="1" fontAlgn="auto" latinLnBrk="0" hangingPunct="1">
              <a:lnSpc>
                <a:spcPct val="100000"/>
              </a:lnSpc>
              <a:spcBef>
                <a:spcPts val="0"/>
              </a:spcBef>
              <a:spcAft>
                <a:spcPts val="600"/>
              </a:spcAft>
              <a:buClrTx/>
              <a:buSzTx/>
              <a:tabLst/>
              <a:defRPr/>
            </a:pPr>
            <a:endParaRPr lang="en-US" kern="100" dirty="0">
              <a:solidFill>
                <a:srgbClr val="FF0000"/>
              </a:solidFill>
              <a:latin typeface="Calibri" panose="020F0502020204030204" pitchFamily="34" charset="0"/>
              <a:cs typeface="Times New Roman" panose="02020603050405020304" pitchFamily="18" charset="0"/>
            </a:endParaRPr>
          </a:p>
          <a:p>
            <a:pPr marL="0" lvl="0" indent="0">
              <a:lnSpc>
                <a:spcPct val="100000"/>
              </a:lnSpc>
              <a:spcAft>
                <a:spcPts val="600"/>
              </a:spcAft>
              <a:buFont typeface="Symbol" panose="05050102010706020507" pitchFamily="18" charset="2"/>
              <a:buNone/>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Support to other municipalities</a:t>
            </a:r>
          </a:p>
          <a:p>
            <a:pPr marL="457200" lvl="0" indent="-228600">
              <a:lnSpc>
                <a:spcPct val="100000"/>
              </a:lnSpc>
              <a:spcAft>
                <a:spcPts val="600"/>
              </a:spcAft>
              <a:buFont typeface="Arial" panose="020B0604020202020204" pitchFamily="34" charset="0"/>
              <a:buChar char="•"/>
            </a:pP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The 12 municipalities will be open to reasonable requests from less well performing municipalities for  knowledge sharing, advice and mentoring, within their available resource constraints</a:t>
            </a:r>
          </a:p>
          <a:p>
            <a:pPr marL="457200" indent="-228600">
              <a:spcAft>
                <a:spcPts val="600"/>
              </a:spcAft>
              <a:buFont typeface="Arial" panose="020B0604020202020204" pitchFamily="34" charset="0"/>
              <a:buChar char="•"/>
            </a:pP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Where appropriate, the municipalities in this group will engage relevant neighboring municipalities and </a:t>
            </a:r>
            <a:r>
              <a:rPr lang="en-US" sz="1800" b="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other water users</a:t>
            </a: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 regarding joint catchment-based risk abatement planning to collectively deal with pollution</a:t>
            </a:r>
          </a:p>
          <a:p>
            <a:pPr marL="457200" indent="-228600">
              <a:spcAft>
                <a:spcPts val="600"/>
              </a:spcAft>
              <a:buFont typeface="Arial" panose="020B0604020202020204" pitchFamily="34" charset="0"/>
              <a:buChar char="•"/>
            </a:pPr>
            <a:r>
              <a:rPr lang="en-US" kern="1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Utilise</a:t>
            </a:r>
            <a:r>
              <a:rPr lang="en-US"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IGR platforms to share lessons on best practices </a:t>
            </a:r>
            <a:r>
              <a:rPr lang="en-US" kern="1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e.g</a:t>
            </a:r>
            <a:r>
              <a:rPr lang="en-US"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Catchment Forums</a:t>
            </a:r>
          </a:p>
          <a:p>
            <a:pPr marL="457200" lvl="0" indent="-228600">
              <a:lnSpc>
                <a:spcPct val="100000"/>
              </a:lnSpc>
              <a:spcAft>
                <a:spcPts val="600"/>
              </a:spcAft>
              <a:buFont typeface="Arial" panose="020B0604020202020204" pitchFamily="34" charset="0"/>
              <a:buChar char="•"/>
            </a:pPr>
            <a:endParaRPr lang="en-US" sz="1800" b="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6207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C8D165-6C92-D234-EBCB-7F761BA06B48}"/>
              </a:ext>
            </a:extLst>
          </p:cNvPr>
          <p:cNvSpPr>
            <a:spLocks noGrp="1"/>
          </p:cNvSpPr>
          <p:nvPr>
            <p:ph type="sldNum" sz="quarter" idx="12"/>
          </p:nvPr>
        </p:nvSpPr>
        <p:spPr/>
        <p:txBody>
          <a:bodyPr/>
          <a:lstStyle/>
          <a:p>
            <a:pPr>
              <a:defRPr/>
            </a:pPr>
            <a:fld id="{C4EB9025-4637-4149-8F0E-BA50A7909C56}" type="slidenum">
              <a:rPr lang="en-US" altLang="en-US" smtClean="0"/>
              <a:pPr>
                <a:defRPr/>
              </a:pPr>
              <a:t>8</a:t>
            </a:fld>
            <a:endParaRPr lang="en-US" altLang="en-US"/>
          </a:p>
        </p:txBody>
      </p:sp>
      <p:sp>
        <p:nvSpPr>
          <p:cNvPr id="3" name="Title 2">
            <a:extLst>
              <a:ext uri="{FF2B5EF4-FFF2-40B4-BE49-F238E27FC236}">
                <a16:creationId xmlns:a16="http://schemas.microsoft.com/office/drawing/2014/main" id="{92475789-7F5C-CA6A-5EF8-E01C35DFC9DA}"/>
              </a:ext>
            </a:extLst>
          </p:cNvPr>
          <p:cNvSpPr>
            <a:spLocks noGrp="1"/>
          </p:cNvSpPr>
          <p:nvPr>
            <p:ph type="title"/>
          </p:nvPr>
        </p:nvSpPr>
        <p:spPr>
          <a:xfrm>
            <a:off x="289089" y="144910"/>
            <a:ext cx="10972800" cy="542262"/>
          </a:xfrm>
        </p:spPr>
        <p:txBody>
          <a:bodyPr/>
          <a:lstStyle/>
          <a:p>
            <a:r>
              <a:rPr lang="en-ZA" dirty="0"/>
              <a:t>Additional Actions</a:t>
            </a:r>
          </a:p>
        </p:txBody>
      </p:sp>
      <p:sp>
        <p:nvSpPr>
          <p:cNvPr id="4" name="Content Placeholder 3">
            <a:extLst>
              <a:ext uri="{FF2B5EF4-FFF2-40B4-BE49-F238E27FC236}">
                <a16:creationId xmlns:a16="http://schemas.microsoft.com/office/drawing/2014/main" id="{CEC98500-54EB-941E-FD59-996CC80F80B7}"/>
              </a:ext>
            </a:extLst>
          </p:cNvPr>
          <p:cNvSpPr>
            <a:spLocks noGrp="1"/>
          </p:cNvSpPr>
          <p:nvPr>
            <p:ph sz="quarter" idx="13"/>
          </p:nvPr>
        </p:nvSpPr>
        <p:spPr>
          <a:xfrm>
            <a:off x="143531" y="687172"/>
            <a:ext cx="11759380" cy="5081048"/>
          </a:xfrm>
        </p:spPr>
        <p:txBody>
          <a:bodyPr/>
          <a:lstStyle/>
          <a:p>
            <a:r>
              <a:rPr lang="en-ZA" dirty="0">
                <a:solidFill>
                  <a:srgbClr val="FF0000"/>
                </a:solidFill>
                <a:latin typeface="+mn-lt"/>
                <a:cs typeface="Calibri Light" panose="020F0302020204030204" pitchFamily="34" charset="0"/>
              </a:rPr>
              <a:t>DWS to Review GD/BD programmes criteria before the next drop cycle to:</a:t>
            </a:r>
          </a:p>
          <a:p>
            <a:pPr lvl="1"/>
            <a:r>
              <a:rPr lang="en-ZA" dirty="0">
                <a:solidFill>
                  <a:srgbClr val="FF0000"/>
                </a:solidFill>
                <a:latin typeface="+mn-lt"/>
                <a:cs typeface="Calibri Light" panose="020F0302020204030204" pitchFamily="34" charset="0"/>
              </a:rPr>
              <a:t>cater for more diverse technologies </a:t>
            </a:r>
          </a:p>
          <a:p>
            <a:pPr lvl="1"/>
            <a:r>
              <a:rPr lang="en-ZA" dirty="0">
                <a:solidFill>
                  <a:srgbClr val="FF0000"/>
                </a:solidFill>
                <a:latin typeface="+mn-lt"/>
                <a:cs typeface="Calibri Light" panose="020F0302020204030204" pitchFamily="34" charset="0"/>
              </a:rPr>
              <a:t>allow the use of internal resources rather than outsourcing </a:t>
            </a:r>
          </a:p>
          <a:p>
            <a:r>
              <a:rPr lang="en-ZA" dirty="0">
                <a:solidFill>
                  <a:srgbClr val="FF0000"/>
                </a:solidFill>
                <a:latin typeface="+mn-lt"/>
                <a:cs typeface="Calibri Light" panose="020F0302020204030204" pitchFamily="34" charset="0"/>
              </a:rPr>
              <a:t>DWS</a:t>
            </a:r>
          </a:p>
          <a:p>
            <a:pPr lvl="1"/>
            <a:r>
              <a:rPr lang="en-ZA" dirty="0">
                <a:solidFill>
                  <a:srgbClr val="FF0000"/>
                </a:solidFill>
                <a:latin typeface="+mn-lt"/>
                <a:cs typeface="Calibri Light" panose="020F0302020204030204" pitchFamily="34" charset="0"/>
              </a:rPr>
              <a:t>to roll out SOP for ground water management </a:t>
            </a:r>
            <a:r>
              <a:rPr lang="en-US" dirty="0">
                <a:solidFill>
                  <a:srgbClr val="FF0000"/>
                </a:solidFill>
                <a:latin typeface="+mn-lt"/>
                <a:cs typeface="Calibri Light" panose="020F0302020204030204" pitchFamily="34" charset="0"/>
              </a:rPr>
              <a:t>to municipalities in 3 months to enable improvement in the quality of groundwater provided to residents </a:t>
            </a:r>
          </a:p>
          <a:p>
            <a:r>
              <a:rPr lang="en-US" dirty="0">
                <a:solidFill>
                  <a:srgbClr val="FF0000"/>
                </a:solidFill>
                <a:latin typeface="+mn-lt"/>
                <a:cs typeface="Calibri Light" panose="020F0302020204030204" pitchFamily="34" charset="0"/>
              </a:rPr>
              <a:t>National Treasury, DWS, COGTA and DHS need to work together to </a:t>
            </a:r>
            <a:r>
              <a:rPr lang="en-US" dirty="0" err="1">
                <a:solidFill>
                  <a:srgbClr val="FF0000"/>
                </a:solidFill>
                <a:latin typeface="+mn-lt"/>
                <a:cs typeface="Calibri Light" panose="020F0302020204030204" pitchFamily="34" charset="0"/>
              </a:rPr>
              <a:t>utilise</a:t>
            </a:r>
            <a:r>
              <a:rPr lang="en-US" dirty="0">
                <a:solidFill>
                  <a:srgbClr val="FF0000"/>
                </a:solidFill>
                <a:latin typeface="+mn-lt"/>
                <a:cs typeface="Calibri Light" panose="020F0302020204030204" pitchFamily="34" charset="0"/>
              </a:rPr>
              <a:t> grant conditions to incentivize improvements in Blue Drop, Green Drop and No Drop scores before the next grant cycle</a:t>
            </a:r>
          </a:p>
          <a:p>
            <a:r>
              <a:rPr lang="en-ZA" dirty="0">
                <a:solidFill>
                  <a:srgbClr val="FF0000"/>
                </a:solidFill>
                <a:latin typeface="+mn-lt"/>
                <a:cs typeface="Calibri Light" panose="020F0302020204030204" pitchFamily="34" charset="0"/>
              </a:rPr>
              <a:t>WSAs </a:t>
            </a:r>
          </a:p>
          <a:p>
            <a:pPr lvl="1"/>
            <a:r>
              <a:rPr lang="en-ZA" dirty="0">
                <a:solidFill>
                  <a:srgbClr val="FF0000"/>
                </a:solidFill>
                <a:latin typeface="+mn-lt"/>
                <a:cs typeface="Calibri Light" panose="020F0302020204030204" pitchFamily="34" charset="0"/>
              </a:rPr>
              <a:t>to develop security plans to deal with water infrastructure for the next budgeting cycle, including public awareness</a:t>
            </a:r>
          </a:p>
          <a:p>
            <a:pPr lvl="1"/>
            <a:r>
              <a:rPr lang="en-US" dirty="0">
                <a:solidFill>
                  <a:srgbClr val="FF0000"/>
                </a:solidFill>
                <a:latin typeface="+mn-lt"/>
                <a:cs typeface="Calibri Light" panose="020F0302020204030204" pitchFamily="34" charset="0"/>
              </a:rPr>
              <a:t>to investment in generators/alternative power supply/energy efficiency </a:t>
            </a:r>
            <a:r>
              <a:rPr lang="en-US" dirty="0" err="1">
                <a:solidFill>
                  <a:srgbClr val="FF0000"/>
                </a:solidFill>
                <a:latin typeface="+mn-lt"/>
                <a:cs typeface="Calibri Light" panose="020F0302020204030204" pitchFamily="34" charset="0"/>
              </a:rPr>
              <a:t>programme</a:t>
            </a:r>
            <a:r>
              <a:rPr lang="en-US" dirty="0">
                <a:solidFill>
                  <a:srgbClr val="FF0000"/>
                </a:solidFill>
                <a:latin typeface="+mn-lt"/>
                <a:cs typeface="Calibri Light" panose="020F0302020204030204" pitchFamily="34" charset="0"/>
              </a:rPr>
              <a:t> in their coming budget cycles</a:t>
            </a:r>
          </a:p>
          <a:p>
            <a:pPr lvl="1"/>
            <a:r>
              <a:rPr lang="en-US" dirty="0">
                <a:solidFill>
                  <a:srgbClr val="FF0000"/>
                </a:solidFill>
                <a:latin typeface="+mn-lt"/>
                <a:cs typeface="Calibri Light" panose="020F0302020204030204" pitchFamily="34" charset="0"/>
              </a:rPr>
              <a:t>to use next midterm budget reviews to prioritise improvement/action plans</a:t>
            </a:r>
          </a:p>
          <a:p>
            <a:pPr lvl="1"/>
            <a:endParaRPr lang="en-US" dirty="0"/>
          </a:p>
          <a:p>
            <a:endParaRPr lang="en-US" dirty="0"/>
          </a:p>
          <a:p>
            <a:endParaRPr lang="en-ZA" dirty="0"/>
          </a:p>
          <a:p>
            <a:pPr marL="0" indent="0">
              <a:buNone/>
            </a:pPr>
            <a:endParaRPr lang="en-ZA" dirty="0"/>
          </a:p>
          <a:p>
            <a:endParaRPr lang="en-ZA" dirty="0"/>
          </a:p>
        </p:txBody>
      </p:sp>
    </p:spTree>
    <p:extLst>
      <p:ext uri="{BB962C8B-B14F-4D97-AF65-F5344CB8AC3E}">
        <p14:creationId xmlns:p14="http://schemas.microsoft.com/office/powerpoint/2010/main" val="1507341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C8D165-6C92-D234-EBCB-7F761BA06B48}"/>
              </a:ext>
            </a:extLst>
          </p:cNvPr>
          <p:cNvSpPr>
            <a:spLocks noGrp="1"/>
          </p:cNvSpPr>
          <p:nvPr>
            <p:ph type="sldNum" sz="quarter" idx="12"/>
          </p:nvPr>
        </p:nvSpPr>
        <p:spPr/>
        <p:txBody>
          <a:bodyPr/>
          <a:lstStyle/>
          <a:p>
            <a:pPr>
              <a:defRPr/>
            </a:pPr>
            <a:fld id="{C4EB9025-4637-4149-8F0E-BA50A7909C56}" type="slidenum">
              <a:rPr lang="en-US" altLang="en-US" smtClean="0"/>
              <a:pPr>
                <a:defRPr/>
              </a:pPr>
              <a:t>9</a:t>
            </a:fld>
            <a:endParaRPr lang="en-US" altLang="en-US"/>
          </a:p>
        </p:txBody>
      </p:sp>
      <p:sp>
        <p:nvSpPr>
          <p:cNvPr id="3" name="Title 2">
            <a:extLst>
              <a:ext uri="{FF2B5EF4-FFF2-40B4-BE49-F238E27FC236}">
                <a16:creationId xmlns:a16="http://schemas.microsoft.com/office/drawing/2014/main" id="{92475789-7F5C-CA6A-5EF8-E01C35DFC9DA}"/>
              </a:ext>
            </a:extLst>
          </p:cNvPr>
          <p:cNvSpPr>
            <a:spLocks noGrp="1"/>
          </p:cNvSpPr>
          <p:nvPr>
            <p:ph type="title"/>
          </p:nvPr>
        </p:nvSpPr>
        <p:spPr>
          <a:xfrm>
            <a:off x="289089" y="144910"/>
            <a:ext cx="10972800" cy="542262"/>
          </a:xfrm>
        </p:spPr>
        <p:txBody>
          <a:bodyPr/>
          <a:lstStyle/>
          <a:p>
            <a:r>
              <a:rPr lang="en-ZA" dirty="0"/>
              <a:t>Additional Actions 2</a:t>
            </a:r>
          </a:p>
        </p:txBody>
      </p:sp>
      <p:sp>
        <p:nvSpPr>
          <p:cNvPr id="4" name="Content Placeholder 3">
            <a:extLst>
              <a:ext uri="{FF2B5EF4-FFF2-40B4-BE49-F238E27FC236}">
                <a16:creationId xmlns:a16="http://schemas.microsoft.com/office/drawing/2014/main" id="{CEC98500-54EB-941E-FD59-996CC80F80B7}"/>
              </a:ext>
            </a:extLst>
          </p:cNvPr>
          <p:cNvSpPr>
            <a:spLocks noGrp="1"/>
          </p:cNvSpPr>
          <p:nvPr>
            <p:ph sz="quarter" idx="13"/>
          </p:nvPr>
        </p:nvSpPr>
        <p:spPr>
          <a:xfrm>
            <a:off x="143531" y="536343"/>
            <a:ext cx="11759380" cy="5118566"/>
          </a:xfrm>
        </p:spPr>
        <p:txBody>
          <a:bodyPr/>
          <a:lstStyle/>
          <a:p>
            <a:r>
              <a:rPr lang="en-US" sz="1800" dirty="0">
                <a:solidFill>
                  <a:srgbClr val="FF0000"/>
                </a:solidFill>
                <a:latin typeface="+mn-lt"/>
                <a:cs typeface="Calibri" panose="020F0502020204030204" pitchFamily="34" charset="0"/>
              </a:rPr>
              <a:t>WSA to work with water partnership office to mobilise private sector finance </a:t>
            </a:r>
            <a:r>
              <a:rPr lang="en-US" sz="1800" dirty="0" err="1">
                <a:solidFill>
                  <a:srgbClr val="FF0000"/>
                </a:solidFill>
                <a:latin typeface="+mn-lt"/>
                <a:cs typeface="Calibri" panose="020F0502020204030204" pitchFamily="34" charset="0"/>
              </a:rPr>
              <a:t>e.g</a:t>
            </a:r>
            <a:r>
              <a:rPr lang="en-US" sz="1800" dirty="0">
                <a:solidFill>
                  <a:srgbClr val="FF0000"/>
                </a:solidFill>
                <a:latin typeface="+mn-lt"/>
                <a:cs typeface="Calibri" panose="020F0502020204030204" pitchFamily="34" charset="0"/>
              </a:rPr>
              <a:t> leaking pipe replacement  </a:t>
            </a:r>
          </a:p>
          <a:p>
            <a:r>
              <a:rPr lang="en-US" sz="1800" dirty="0">
                <a:solidFill>
                  <a:srgbClr val="FF0000"/>
                </a:solidFill>
                <a:latin typeface="+mn-lt"/>
                <a:cs typeface="Calibri" panose="020F0502020204030204" pitchFamily="34" charset="0"/>
              </a:rPr>
              <a:t>DWS,NT and DTIC to finalise transversal contract for chlorine procurement within 6 months</a:t>
            </a:r>
          </a:p>
          <a:p>
            <a:r>
              <a:rPr lang="en-US" sz="1800" dirty="0">
                <a:solidFill>
                  <a:srgbClr val="FF0000"/>
                </a:solidFill>
                <a:latin typeface="+mn-lt"/>
                <a:cs typeface="Calibri" panose="020F0502020204030204" pitchFamily="34" charset="0"/>
              </a:rPr>
              <a:t>DWS and CoGTA to continue to engage NT with regards to the ringfencing of revenues from the sale of water for the water function</a:t>
            </a:r>
          </a:p>
          <a:p>
            <a:endParaRPr lang="en-US" dirty="0"/>
          </a:p>
          <a:p>
            <a:endParaRPr lang="en-US" dirty="0"/>
          </a:p>
          <a:p>
            <a:endParaRPr lang="en-US" dirty="0"/>
          </a:p>
          <a:p>
            <a:endParaRPr lang="en-ZA" dirty="0"/>
          </a:p>
          <a:p>
            <a:pPr marL="0" indent="0">
              <a:buNone/>
            </a:pPr>
            <a:endParaRPr lang="en-ZA" dirty="0"/>
          </a:p>
          <a:p>
            <a:endParaRPr lang="en-ZA" dirty="0"/>
          </a:p>
        </p:txBody>
      </p:sp>
    </p:spTree>
    <p:extLst>
      <p:ext uri="{BB962C8B-B14F-4D97-AF65-F5344CB8AC3E}">
        <p14:creationId xmlns:p14="http://schemas.microsoft.com/office/powerpoint/2010/main" val="22495049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1e092b79-e893-46dc-8557-688da0bbef0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E33A51062D9674EB601DACA17CF7914" ma:contentTypeVersion="17" ma:contentTypeDescription="Create a new document." ma:contentTypeScope="" ma:versionID="2477e0492bf771a6fafad72ee5504fc6">
  <xsd:schema xmlns:xsd="http://www.w3.org/2001/XMLSchema" xmlns:xs="http://www.w3.org/2001/XMLSchema" xmlns:p="http://schemas.microsoft.com/office/2006/metadata/properties" xmlns:ns3="f1a79bbf-5b16-462e-ba17-9a94ca982df9" xmlns:ns4="1e092b79-e893-46dc-8557-688da0bbef03" targetNamespace="http://schemas.microsoft.com/office/2006/metadata/properties" ma:root="true" ma:fieldsID="493dd7a82979056c2424c408b4522699" ns3:_="" ns4:_="">
    <xsd:import namespace="f1a79bbf-5b16-462e-ba17-9a94ca982df9"/>
    <xsd:import namespace="1e092b79-e893-46dc-8557-688da0bbef0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LengthInSeconds" minOccurs="0"/>
                <xsd:element ref="ns4:MediaServiceGenerationTime" minOccurs="0"/>
                <xsd:element ref="ns4:MediaServiceEventHashCode" minOccurs="0"/>
                <xsd:element ref="ns4:MediaServiceAutoKeyPoints" minOccurs="0"/>
                <xsd:element ref="ns4:MediaServiceKeyPoints" minOccurs="0"/>
                <xsd:element ref="ns4:MediaServiceOCR" minOccurs="0"/>
                <xsd:element ref="ns4:MediaServiceLocation"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a79bbf-5b16-462e-ba17-9a94ca982df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092b79-e893-46dc-8557-688da0bbef0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7FA7AC-21DB-422E-9CEE-22D908FD0A84}">
  <ds:schemaRefs>
    <ds:schemaRef ds:uri="http://schemas.microsoft.com/sharepoint/v3/contenttype/forms"/>
  </ds:schemaRefs>
</ds:datastoreItem>
</file>

<file path=customXml/itemProps2.xml><?xml version="1.0" encoding="utf-8"?>
<ds:datastoreItem xmlns:ds="http://schemas.openxmlformats.org/officeDocument/2006/customXml" ds:itemID="{D393B6ED-B4D6-4899-8D3A-D1AB87FCCCA0}">
  <ds:schemaRefs>
    <ds:schemaRef ds:uri="http://purl.org/dc/elements/1.1/"/>
    <ds:schemaRef ds:uri="http://schemas.microsoft.com/office/2006/documentManagement/types"/>
    <ds:schemaRef ds:uri="http://purl.org/dc/terms/"/>
    <ds:schemaRef ds:uri="http://schemas.microsoft.com/office/2006/metadata/properties"/>
    <ds:schemaRef ds:uri="http://purl.org/dc/dcmitype/"/>
    <ds:schemaRef ds:uri="f1a79bbf-5b16-462e-ba17-9a94ca982df9"/>
    <ds:schemaRef ds:uri="1e092b79-e893-46dc-8557-688da0bbef03"/>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2CBAB43-0FCB-4339-8572-ED7F1861B8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a79bbf-5b16-462e-ba17-9a94ca982df9"/>
    <ds:schemaRef ds:uri="1e092b79-e893-46dc-8557-688da0bbef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11631</TotalTime>
  <Words>1324</Words>
  <Application>Microsoft Office PowerPoint</Application>
  <PresentationFormat>Widescreen</PresentationFormat>
  <Paragraphs>148</Paragraphs>
  <Slides>10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Courier New</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Actions</vt:lpstr>
      <vt:lpstr>Additional Actions 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Mapupa Joy</dc:creator>
  <cp:lastModifiedBy>Makate Solomon</cp:lastModifiedBy>
  <cp:revision>26</cp:revision>
  <cp:lastPrinted>2023-11-08T08:35:10Z</cp:lastPrinted>
  <dcterms:created xsi:type="dcterms:W3CDTF">2023-09-10T15:28:51Z</dcterms:created>
  <dcterms:modified xsi:type="dcterms:W3CDTF">2024-01-18T19:00:51Z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0x0101003E33A51062D9674EB601DACA17CF7914</vt:lpwstr>
  </property>
</Properties>
</file>